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3" r:id="rId2"/>
    <p:sldId id="257" r:id="rId3"/>
    <p:sldId id="309" r:id="rId4"/>
    <p:sldId id="310" r:id="rId5"/>
    <p:sldId id="261" r:id="rId6"/>
    <p:sldId id="263" r:id="rId7"/>
    <p:sldId id="269" r:id="rId8"/>
    <p:sldId id="393" r:id="rId9"/>
    <p:sldId id="394" r:id="rId10"/>
    <p:sldId id="277" r:id="rId11"/>
    <p:sldId id="267" r:id="rId12"/>
    <p:sldId id="390" r:id="rId13"/>
    <p:sldId id="383" r:id="rId14"/>
    <p:sldId id="391" r:id="rId15"/>
    <p:sldId id="366" r:id="rId16"/>
    <p:sldId id="392" r:id="rId17"/>
    <p:sldId id="316" r:id="rId18"/>
    <p:sldId id="319" r:id="rId19"/>
    <p:sldId id="331" r:id="rId20"/>
    <p:sldId id="330" r:id="rId21"/>
    <p:sldId id="305" r:id="rId22"/>
    <p:sldId id="389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AAC46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519" autoAdjust="0"/>
  </p:normalViewPr>
  <p:slideViewPr>
    <p:cSldViewPr>
      <p:cViewPr varScale="1">
        <p:scale>
          <a:sx n="108" d="100"/>
          <a:sy n="108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9B8D-F225-40B8-BF39-FE217C86200A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586F-AF2B-448C-8E18-26C8C96238F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12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A8A87-95C8-4022-A04B-1E8FF08568C0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D09FE-7FEE-4282-AD53-0D88A1EF3D3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26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D09FE-7FEE-4282-AD53-0D88A1EF3D3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3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C4FA66-A7DE-46D8-945D-7195273B5184}" type="slidenum">
              <a:rPr lang="de-DE" altLang="de-DE">
                <a:ea typeface="MS PGothic" pitchFamily="34" charset="-128"/>
              </a:rPr>
              <a:pPr/>
              <a:t>10</a:t>
            </a:fld>
            <a:endParaRPr lang="de-DE" altLang="de-DE">
              <a:ea typeface="MS PGothic" pitchFamily="34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D09FE-7FEE-4282-AD53-0D88A1EF3D3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8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029686-7B61-493B-8002-78CAF2A0324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EE74-FD12-44C8-849E-73A2F3524EA9}" type="datetimeFigureOut">
              <a:rPr lang="de-DE" smtClean="0"/>
              <a:pPr/>
              <a:t>12.11.2025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34054-9DF7-4772-B459-4068D431E6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hulemble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8929"/>
            <a:ext cx="5513367" cy="584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BEBB8FFD-A23C-45AE-AE32-AABCC009FE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4686.2"/>
                  <p14:fade in="2250" out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1" objId="2"/>
        <p14:stopEvt time="18295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Was macht Schulbereitschaft aus?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latin typeface="Arial" pitchFamily="34" charset="0"/>
              </a:rPr>
              <a:t>       </a:t>
            </a:r>
          </a:p>
          <a:p>
            <a:pPr eaLnBrk="1" hangingPunct="1"/>
            <a:endParaRPr lang="de-DE" altLang="de-DE" sz="2800" b="1" dirty="0"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001060" y="1491019"/>
            <a:ext cx="4752530" cy="17287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de-DE" altLang="de-DE" sz="2000" dirty="0">
                <a:latin typeface="Century Gothic" panose="020B0502020202020204" pitchFamily="34" charset="0"/>
              </a:rPr>
              <a:t>Kognitive</a:t>
            </a:r>
          </a:p>
          <a:p>
            <a:pPr algn="ctr" eaLnBrk="1" hangingPunct="1"/>
            <a:r>
              <a:rPr lang="de-DE" altLang="de-DE" sz="2000" dirty="0">
                <a:latin typeface="Century Gothic" panose="020B0502020202020204" pitchFamily="34" charset="0"/>
              </a:rPr>
              <a:t>Schulbereitschaft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79710" y="3231041"/>
            <a:ext cx="2481165" cy="163811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424838" y="3231041"/>
            <a:ext cx="2333690" cy="1494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de-DE" altLang="de-DE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159254" y="3610283"/>
            <a:ext cx="21544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2000" dirty="0" smtClean="0">
                <a:latin typeface="Century Gothic" panose="020B0502020202020204" pitchFamily="34" charset="0"/>
              </a:rPr>
              <a:t>Soziale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 dirty="0" smtClean="0">
                <a:latin typeface="Century Gothic" panose="020B0502020202020204" pitchFamily="34" charset="0"/>
              </a:rPr>
              <a:t>Kompetenzen</a:t>
            </a:r>
            <a:endParaRPr lang="de-DE" altLang="de-DE" sz="2000" dirty="0">
              <a:latin typeface="Century Gothic" panose="020B0502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5400000">
            <a:off x="2587349" y="4117840"/>
            <a:ext cx="1230519" cy="24451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r>
              <a:rPr lang="de-DE" altLang="de-DE" sz="2000" dirty="0">
                <a:latin typeface="Century Gothic" panose="020B0502020202020204" pitchFamily="34" charset="0"/>
              </a:rPr>
              <a:t>Emotionale</a:t>
            </a:r>
            <a:r>
              <a:rPr lang="de-DE" altLang="de-DE" sz="1800" dirty="0">
                <a:latin typeface="Century Gothic" panose="020B0502020202020204" pitchFamily="34" charset="0"/>
              </a:rPr>
              <a:t> </a:t>
            </a:r>
          </a:p>
          <a:p>
            <a:pPr algn="ctr" eaLnBrk="1" hangingPunct="1"/>
            <a:r>
              <a:rPr lang="de-DE" altLang="de-DE" sz="2000" dirty="0" smtClean="0">
                <a:latin typeface="Century Gothic" panose="020B0502020202020204" pitchFamily="34" charset="0"/>
              </a:rPr>
              <a:t>Reife </a:t>
            </a:r>
            <a:endParaRPr lang="de-DE" altLang="de-DE" sz="2000" dirty="0">
              <a:latin typeface="Century Gothic" panose="020B050202020202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556220" y="3619908"/>
            <a:ext cx="20139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altLang="de-DE" sz="2000" dirty="0">
                <a:latin typeface="Century Gothic" panose="020B0502020202020204" pitchFamily="34" charset="0"/>
              </a:rPr>
              <a:t>Motorische </a:t>
            </a:r>
            <a:endParaRPr lang="de-DE" altLang="de-DE" sz="2000" dirty="0" smtClean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de-DE" sz="2000" dirty="0" smtClean="0">
                <a:latin typeface="Century Gothic" panose="020B0502020202020204" pitchFamily="34" charset="0"/>
              </a:rPr>
              <a:t> Kompetenzen</a:t>
            </a:r>
            <a:endParaRPr lang="de-DE" altLang="de-DE" sz="2000" dirty="0">
              <a:latin typeface="Century Gothic" panose="020B0502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24839" y="4709330"/>
            <a:ext cx="2307401" cy="1246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460875" y="5114013"/>
            <a:ext cx="2262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Century Gothic" panose="020B0502020202020204" pitchFamily="34" charset="0"/>
              </a:rPr>
              <a:t>Selbstständigkeit</a:t>
            </a:r>
            <a:endParaRPr lang="de-DE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808" objId="3"/>
        <p14:stopEvt time="22231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7572" y="908720"/>
            <a:ext cx="9224948" cy="59492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1045847"/>
            <a:ext cx="8568952" cy="557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1400" dirty="0">
              <a:latin typeface="Century Gothic" panose="020B0502020202020204" pitchFamily="34" charset="0"/>
            </a:endParaRPr>
          </a:p>
          <a:p>
            <a:r>
              <a:rPr lang="de-DE" b="1" dirty="0" smtClean="0">
                <a:latin typeface="Century Gothic" panose="020B0502020202020204" pitchFamily="34" charset="0"/>
              </a:rPr>
              <a:t> Feinmotorische </a:t>
            </a:r>
            <a:r>
              <a:rPr lang="de-DE" b="1" dirty="0">
                <a:latin typeface="Century Gothic" panose="020B0502020202020204" pitchFamily="34" charset="0"/>
              </a:rPr>
              <a:t>Fertigkeiten: </a:t>
            </a:r>
            <a:r>
              <a:rPr lang="de-DE" dirty="0">
                <a:latin typeface="Century Gothic" panose="020B0502020202020204" pitchFamily="34" charset="0"/>
              </a:rPr>
              <a:t>Schuhe binden, schneiden, falten, kleben</a:t>
            </a: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b="1" dirty="0">
                <a:latin typeface="Century Gothic" panose="020B0502020202020204" pitchFamily="34" charset="0"/>
              </a:rPr>
              <a:t>Motorische Fertigkeiten: </a:t>
            </a:r>
            <a:r>
              <a:rPr lang="de-DE" dirty="0">
                <a:latin typeface="Century Gothic" panose="020B0502020202020204" pitchFamily="34" charset="0"/>
              </a:rPr>
              <a:t>hüpfen, Ball fangen, balancieren, klettern</a:t>
            </a:r>
          </a:p>
          <a:p>
            <a:endParaRPr lang="de-DE" i="1" dirty="0">
              <a:latin typeface="Century Gothic" panose="020B0502020202020204" pitchFamily="34" charset="0"/>
            </a:endParaRPr>
          </a:p>
          <a:p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b="1" dirty="0" smtClean="0">
                <a:latin typeface="Century Gothic" panose="020B0502020202020204" pitchFamily="34" charset="0"/>
              </a:rPr>
              <a:t>Soziale Kompetenz: </a:t>
            </a:r>
            <a:r>
              <a:rPr lang="de-DE" dirty="0">
                <a:latin typeface="Century Gothic" panose="020B0502020202020204" pitchFamily="34" charset="0"/>
              </a:rPr>
              <a:t>Regeln einhalten, </a:t>
            </a:r>
            <a:r>
              <a:rPr lang="de-DE" dirty="0" smtClean="0">
                <a:latin typeface="Century Gothic" panose="020B0502020202020204" pitchFamily="34" charset="0"/>
              </a:rPr>
              <a:t>Konflikte lösen bzw. aushalten  </a:t>
            </a:r>
          </a:p>
          <a:p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smtClean="0">
                <a:latin typeface="Century Gothic" panose="020B0502020202020204" pitchFamily="34" charset="0"/>
              </a:rPr>
              <a:t>                                   können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b="1" dirty="0">
                <a:latin typeface="Century Gothic" panose="020B0502020202020204" pitchFamily="34" charset="0"/>
              </a:rPr>
              <a:t> </a:t>
            </a:r>
            <a:r>
              <a:rPr lang="de-DE" b="1" dirty="0" smtClean="0">
                <a:latin typeface="Century Gothic" panose="020B0502020202020204" pitchFamily="34" charset="0"/>
              </a:rPr>
              <a:t>Emotionale Reife:  </a:t>
            </a:r>
            <a:r>
              <a:rPr lang="de-DE" dirty="0" smtClean="0">
                <a:latin typeface="Century Gothic" panose="020B0502020202020204" pitchFamily="34" charset="0"/>
              </a:rPr>
              <a:t>sich trennen können,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dirty="0" smtClean="0">
                <a:latin typeface="Century Gothic" panose="020B0502020202020204" pitchFamily="34" charset="0"/>
              </a:rPr>
              <a:t>warten </a:t>
            </a:r>
            <a:r>
              <a:rPr lang="de-DE" dirty="0">
                <a:latin typeface="Century Gothic" panose="020B0502020202020204" pitchFamily="34" charset="0"/>
              </a:rPr>
              <a:t>können, verlieren können,                           </a:t>
            </a:r>
            <a:r>
              <a:rPr lang="de-DE" dirty="0" smtClean="0">
                <a:latin typeface="Century Gothic" panose="020B0502020202020204" pitchFamily="34" charset="0"/>
              </a:rPr>
              <a:t>	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smtClean="0">
                <a:latin typeface="Century Gothic" panose="020B0502020202020204" pitchFamily="34" charset="0"/>
              </a:rPr>
              <a:t>                 </a:t>
            </a:r>
            <a:r>
              <a:rPr lang="de-DE" dirty="0" smtClean="0">
                <a:latin typeface="Century Gothic" panose="020B0502020202020204" pitchFamily="34" charset="0"/>
              </a:rPr>
              <a:t> Umgang </a:t>
            </a:r>
            <a:r>
              <a:rPr lang="de-DE" dirty="0">
                <a:latin typeface="Century Gothic" panose="020B0502020202020204" pitchFamily="34" charset="0"/>
              </a:rPr>
              <a:t>mit  </a:t>
            </a:r>
            <a:r>
              <a:rPr lang="de-DE" dirty="0" smtClean="0">
                <a:latin typeface="Century Gothic" panose="020B0502020202020204" pitchFamily="34" charset="0"/>
              </a:rPr>
              <a:t>Frustration</a:t>
            </a:r>
          </a:p>
          <a:p>
            <a:endParaRPr lang="de-DE" b="1" dirty="0">
              <a:latin typeface="Century Gothic" panose="020B0502020202020204" pitchFamily="34" charset="0"/>
            </a:endParaRPr>
          </a:p>
          <a:p>
            <a:r>
              <a:rPr lang="de-DE" b="1" dirty="0" smtClean="0">
                <a:latin typeface="Century Gothic" panose="020B0502020202020204" pitchFamily="34" charset="0"/>
              </a:rPr>
              <a:t>Kognitive Fähigkeiten: </a:t>
            </a:r>
            <a:r>
              <a:rPr lang="de-DE" dirty="0" smtClean="0">
                <a:latin typeface="Century Gothic" panose="020B0502020202020204" pitchFamily="34" charset="0"/>
              </a:rPr>
              <a:t>konzentrieren können, Anweisungen verstehen </a:t>
            </a:r>
          </a:p>
          <a:p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smtClean="0">
                <a:latin typeface="Century Gothic" panose="020B0502020202020204" pitchFamily="34" charset="0"/>
              </a:rPr>
              <a:t>                                      </a:t>
            </a:r>
            <a:r>
              <a:rPr lang="de-DE" dirty="0" smtClean="0">
                <a:latin typeface="Century Gothic" panose="020B0502020202020204" pitchFamily="34" charset="0"/>
              </a:rPr>
              <a:t> können</a:t>
            </a:r>
            <a:r>
              <a:rPr lang="de-DE" dirty="0" smtClean="0">
                <a:latin typeface="Century Gothic" panose="020B0502020202020204" pitchFamily="34" charset="0"/>
              </a:rPr>
              <a:t>, auch mehrteilig 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b="1" dirty="0" smtClean="0">
              <a:latin typeface="Century Gothic" panose="020B0502020202020204" pitchFamily="34" charset="0"/>
            </a:endParaRPr>
          </a:p>
          <a:p>
            <a:r>
              <a:rPr lang="de-DE" b="1" dirty="0" smtClean="0">
                <a:latin typeface="Century Gothic" panose="020B0502020202020204" pitchFamily="34" charset="0"/>
              </a:rPr>
              <a:t>Mathematische </a:t>
            </a:r>
            <a:r>
              <a:rPr lang="de-DE" b="1" dirty="0">
                <a:latin typeface="Century Gothic" panose="020B0502020202020204" pitchFamily="34" charset="0"/>
              </a:rPr>
              <a:t>Fertigkeiten: </a:t>
            </a:r>
            <a:r>
              <a:rPr lang="de-DE" dirty="0">
                <a:latin typeface="Century Gothic" panose="020B0502020202020204" pitchFamily="34" charset="0"/>
              </a:rPr>
              <a:t>zählen bis 10 vorwärts und rückwärts, 			                      </a:t>
            </a:r>
            <a:r>
              <a:rPr lang="de-DE" dirty="0" smtClean="0">
                <a:latin typeface="Century Gothic" panose="020B0502020202020204" pitchFamily="34" charset="0"/>
              </a:rPr>
              <a:t>Würfelaugen</a:t>
            </a:r>
            <a:r>
              <a:rPr lang="de-DE" dirty="0">
                <a:latin typeface="Century Gothic" panose="020B0502020202020204" pitchFamily="34" charset="0"/>
              </a:rPr>
              <a:t>/ Anzahlen bis 6 auf einen Blick </a:t>
            </a:r>
          </a:p>
          <a:p>
            <a:r>
              <a:rPr lang="de-DE" dirty="0">
                <a:latin typeface="Century Gothic" panose="020B0502020202020204" pitchFamily="34" charset="0"/>
              </a:rPr>
              <a:t>                                                   </a:t>
            </a:r>
            <a:r>
              <a:rPr lang="de-DE" dirty="0" smtClean="0">
                <a:latin typeface="Century Gothic" panose="020B0502020202020204" pitchFamily="34" charset="0"/>
              </a:rPr>
              <a:t>erkennen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b="1" i="1" dirty="0"/>
          </a:p>
          <a:p>
            <a:r>
              <a:rPr lang="de-DE" b="1" dirty="0">
                <a:latin typeface="Century Gothic" panose="020B0502020202020204" pitchFamily="34" charset="0"/>
              </a:rPr>
              <a:t> Sprachliche Fertigkeiten: </a:t>
            </a:r>
            <a:r>
              <a:rPr lang="de-DE" dirty="0">
                <a:latin typeface="Century Gothic" panose="020B0502020202020204" pitchFamily="34" charset="0"/>
              </a:rPr>
              <a:t>auf ganze Sätze achten, viel mit den Kindern   </a:t>
            </a:r>
          </a:p>
          <a:p>
            <a:r>
              <a:rPr lang="de-DE" dirty="0">
                <a:latin typeface="Century Gothic" panose="020B0502020202020204" pitchFamily="34" charset="0"/>
              </a:rPr>
              <a:t> 		                sprechen, erzählen </a:t>
            </a:r>
            <a:r>
              <a:rPr lang="de-DE" dirty="0" smtClean="0">
                <a:latin typeface="Century Gothic" panose="020B0502020202020204" pitchFamily="34" charset="0"/>
              </a:rPr>
              <a:t>lassen 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84772" y="-315416"/>
            <a:ext cx="8229600" cy="196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Unterstützung durch das Elternhaus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63" objId="4"/>
        <p14:stopEvt time="64490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AA92226F-4A11-400C-927F-BA3B038D8037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C4CCB0-BA93-4771-99E6-3BB2AC2FD50B}"/>
              </a:ext>
            </a:extLst>
          </p:cNvPr>
          <p:cNvSpPr txBox="1"/>
          <p:nvPr/>
        </p:nvSpPr>
        <p:spPr>
          <a:xfrm>
            <a:off x="1172400" y="113742"/>
            <a:ext cx="679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Ablauf Kooperation </a:t>
            </a:r>
          </a:p>
          <a:p>
            <a:pPr algn="ctr"/>
            <a:r>
              <a:rPr lang="de-DE" sz="27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Kiga</a:t>
            </a: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-Grundschule im Vorschuljahr</a:t>
            </a:r>
            <a:endParaRPr lang="de-DE" sz="2700" dirty="0">
              <a:solidFill>
                <a:srgbClr val="0070C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B370478-0E69-4096-A20D-9C16270655E8}"/>
              </a:ext>
            </a:extLst>
          </p:cNvPr>
          <p:cNvSpPr txBox="1"/>
          <p:nvPr/>
        </p:nvSpPr>
        <p:spPr>
          <a:xfrm>
            <a:off x="251520" y="1340769"/>
            <a:ext cx="8676964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/>
            <a:endParaRPr lang="de-DE" altLang="de-DE" sz="2000" b="1" dirty="0">
              <a:latin typeface="Century Gothic" panose="020B0502020202020204" pitchFamily="34" charset="0"/>
            </a:endParaRPr>
          </a:p>
          <a:p>
            <a:pPr marL="514350" indent="-514350" algn="just"/>
            <a:r>
              <a:rPr lang="de-DE" altLang="de-DE" sz="2000" b="1" dirty="0">
                <a:latin typeface="Century Gothic" panose="020B0502020202020204" pitchFamily="34" charset="0"/>
              </a:rPr>
              <a:t> Okt. bis März: </a:t>
            </a:r>
            <a:r>
              <a:rPr lang="de-DE" altLang="de-DE" sz="2000" dirty="0">
                <a:latin typeface="Century Gothic" panose="020B0502020202020204" pitchFamily="34" charset="0"/>
              </a:rPr>
              <a:t>	Feststellung der Schulbereitschaft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2- 3 Besuche der Kooperationslehrerin in den 			Einrichtungen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1. und 2. Besuch: Beobachtung 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3. Besuch: eigenes Angebot</a:t>
            </a:r>
          </a:p>
          <a:p>
            <a:pPr marL="514350" indent="-514350" algn="just"/>
            <a:r>
              <a:rPr lang="de-DE" altLang="de-DE" sz="2000" dirty="0">
                <a:latin typeface="Century Gothic" panose="020B0502020202020204" pitchFamily="34" charset="0"/>
              </a:rPr>
              <a:t>			Erstellung der Reflexionsbögen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 Bei Bedarf: </a:t>
            </a:r>
            <a:r>
              <a:rPr lang="de-DE" altLang="de-DE" sz="2000" dirty="0">
                <a:latin typeface="Century Gothic" panose="020B0502020202020204" pitchFamily="34" charset="0"/>
              </a:rPr>
              <a:t>	Erstellung </a:t>
            </a:r>
            <a:r>
              <a:rPr lang="de-DE" altLang="de-DE" sz="2000" b="1" dirty="0">
                <a:latin typeface="Century Gothic" panose="020B0502020202020204" pitchFamily="34" charset="0"/>
              </a:rPr>
              <a:t>Pädagogischer Bericht 1a </a:t>
            </a:r>
            <a:r>
              <a:rPr lang="de-DE" altLang="de-DE" sz="2000" dirty="0">
                <a:latin typeface="Century Gothic" panose="020B0502020202020204" pitchFamily="34" charset="0"/>
              </a:rPr>
              <a:t>bei Anspruch auf 		ein sonderpädagogisches Bildungsangebot, 			Beratungsgespräche bei eventueller Rückstellung   			oder Besuch </a:t>
            </a:r>
            <a:r>
              <a:rPr lang="de-DE" altLang="de-DE" sz="2000" dirty="0" smtClean="0">
                <a:latin typeface="Century Gothic" panose="020B0502020202020204" pitchFamily="34" charset="0"/>
              </a:rPr>
              <a:t>der Juniorklasse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 5./6.Mai </a:t>
            </a:r>
            <a:r>
              <a:rPr lang="de-DE" altLang="de-DE" sz="2000" b="1" dirty="0" smtClean="0">
                <a:latin typeface="Century Gothic" panose="020B0502020202020204" pitchFamily="34" charset="0"/>
              </a:rPr>
              <a:t>2026:</a:t>
            </a:r>
            <a:r>
              <a:rPr lang="de-DE" altLang="de-DE" sz="2000" dirty="0">
                <a:latin typeface="Century Gothic" panose="020B0502020202020204" pitchFamily="34" charset="0"/>
              </a:rPr>
              <a:t>	Versand der Reflexionsbögen an die Eltern</a:t>
            </a:r>
          </a:p>
          <a:p>
            <a:pPr marL="514350" indent="-514350"/>
            <a:endParaRPr lang="de-DE" altLang="de-DE" sz="2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000" b="1" dirty="0">
                <a:latin typeface="Century Gothic" panose="020B0502020202020204" pitchFamily="34" charset="0"/>
              </a:rPr>
              <a:t> Ab Pfingsten:    </a:t>
            </a:r>
            <a:r>
              <a:rPr lang="de-DE" altLang="de-DE" sz="2000" dirty="0">
                <a:latin typeface="Century Gothic" panose="020B0502020202020204" pitchFamily="34" charset="0"/>
              </a:rPr>
              <a:t>Schulbesuch der Vorschulkinder</a:t>
            </a:r>
          </a:p>
          <a:p>
            <a:pPr marL="514350" indent="-514350"/>
            <a:r>
              <a:rPr lang="de-DE" altLang="de-DE" sz="2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36712"/>
            <a:ext cx="9144000" cy="60212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Vorstellung</a:t>
            </a:r>
            <a:r>
              <a:rPr lang="en-US" dirty="0"/>
              <a:t> Workshop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13774" y="1018301"/>
            <a:ext cx="8373616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200" b="1" dirty="0" smtClean="0">
                <a:latin typeface="Century Gothic" panose="020B0502020202020204" pitchFamily="34" charset="0"/>
              </a:rPr>
              <a:t>17. </a:t>
            </a:r>
            <a:r>
              <a:rPr lang="de-DE" sz="2200" b="1" dirty="0">
                <a:latin typeface="Century Gothic" panose="020B0502020202020204" pitchFamily="34" charset="0"/>
              </a:rPr>
              <a:t>bis </a:t>
            </a:r>
            <a:r>
              <a:rPr lang="de-DE" sz="2200" b="1" dirty="0" smtClean="0">
                <a:latin typeface="Century Gothic" panose="020B0502020202020204" pitchFamily="34" charset="0"/>
              </a:rPr>
              <a:t>21.11.25 </a:t>
            </a:r>
            <a:r>
              <a:rPr lang="de-DE" sz="2200" dirty="0">
                <a:latin typeface="Century Gothic" panose="020B0502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Schuleinschreibung (Abgabe der Formulare per E-Mail oder Posteinwurf an der Schule)</a:t>
            </a:r>
          </a:p>
          <a:p>
            <a:pPr>
              <a:lnSpc>
                <a:spcPct val="150000"/>
              </a:lnSpc>
            </a:pPr>
            <a:r>
              <a:rPr lang="de-DE" sz="2200" b="1" dirty="0">
                <a:latin typeface="Century Gothic" panose="020B0502020202020204" pitchFamily="34" charset="0"/>
              </a:rPr>
              <a:t>bis </a:t>
            </a:r>
            <a:r>
              <a:rPr lang="de-DE" sz="2200" b="1" dirty="0" smtClean="0">
                <a:latin typeface="Century Gothic" panose="020B0502020202020204" pitchFamily="34" charset="0"/>
              </a:rPr>
              <a:t>07.02.26</a:t>
            </a:r>
            <a:r>
              <a:rPr lang="de-DE" sz="2200" dirty="0">
                <a:latin typeface="Century Gothic" panose="020B0502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Änderungen möglich (GT/HT, Fremdsprache)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anschließend wandelt sich die Schuleinschreibung automatisch in eine Schulanmeldung um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späteste Abgabe der Umschulungsanträge</a:t>
            </a:r>
          </a:p>
          <a:p>
            <a:pPr>
              <a:lnSpc>
                <a:spcPct val="150000"/>
              </a:lnSpc>
            </a:pPr>
            <a:r>
              <a:rPr lang="de-DE" sz="2200" b="1" dirty="0" smtClean="0">
                <a:latin typeface="Century Gothic" panose="020B0502020202020204" pitchFamily="34" charset="0"/>
              </a:rPr>
              <a:t>Frühjahr 2026</a:t>
            </a:r>
            <a:r>
              <a:rPr lang="de-DE" sz="2200" dirty="0">
                <a:latin typeface="Century Gothic" panose="020B0502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latin typeface="Century Gothic" panose="020B0502020202020204" pitchFamily="34" charset="0"/>
              </a:rPr>
              <a:t>Klassenbildung</a:t>
            </a:r>
          </a:p>
          <a:p>
            <a:endParaRPr lang="de-DE" sz="800" dirty="0">
              <a:latin typeface="Century Gothic" panose="020B050202020202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13203" y="24312"/>
            <a:ext cx="8229600" cy="100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Einschulung: Zeitablauf und Termine</a:t>
            </a:r>
          </a:p>
        </p:txBody>
      </p:sp>
    </p:spTree>
    <p:extLst>
      <p:ext uri="{BB962C8B-B14F-4D97-AF65-F5344CB8AC3E}">
        <p14:creationId xmlns:p14="http://schemas.microsoft.com/office/powerpoint/2010/main" val="6184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62" objId="9"/>
        <p14:stopEvt time="64131" objId="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535210"/>
            <a:ext cx="8712968" cy="2803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6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Fremdsprache Englisch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Klasse 1/2 :   kein Englischunterricht, 1 Stunde Deutsch,</a:t>
            </a:r>
          </a:p>
          <a:p>
            <a:r>
              <a:rPr lang="de-DE" altLang="de-DE" sz="2200" dirty="0">
                <a:latin typeface="Century Gothic" panose="020B0502020202020204" pitchFamily="34" charset="0"/>
              </a:rPr>
              <a:t>	          1 Stunde Mathematik zusätzlich	</a:t>
            </a:r>
          </a:p>
          <a:p>
            <a:endParaRPr lang="de-DE" alt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Klasse 3/4 :  2 Stunden Englisch 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DFC230-2AA1-BF45-6E25-116106E9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02" y="44512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628800"/>
            <a:ext cx="8712968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 smtClean="0">
                <a:latin typeface="Century Gothic" panose="020B0502020202020204" pitchFamily="34" charset="0"/>
              </a:rPr>
              <a:t>Klasse 1/ 2</a:t>
            </a:r>
            <a:r>
              <a:rPr lang="de-DE" altLang="de-DE" sz="2200" dirty="0">
                <a:latin typeface="Century Gothic" panose="020B0502020202020204" pitchFamily="34" charset="0"/>
              </a:rPr>
              <a:t>:	</a:t>
            </a:r>
            <a:r>
              <a:rPr lang="de-DE" altLang="de-DE" sz="2200" dirty="0" smtClean="0">
                <a:latin typeface="Century Gothic" panose="020B0502020202020204" pitchFamily="34" charset="0"/>
              </a:rPr>
              <a:t>2 </a:t>
            </a:r>
            <a:r>
              <a:rPr lang="de-DE" altLang="de-DE" sz="2200" dirty="0">
                <a:latin typeface="Century Gothic" panose="020B0502020202020204" pitchFamily="34" charset="0"/>
              </a:rPr>
              <a:t>Stunden Französischunterricht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(mit deutscher Lehrkraft und </a:t>
            </a:r>
            <a:r>
              <a:rPr lang="de-DE" altLang="de-DE" sz="2200" dirty="0" err="1">
                <a:latin typeface="Century Gothic" panose="020B0502020202020204" pitchFamily="34" charset="0"/>
              </a:rPr>
              <a:t>MuttersprachlerIn</a:t>
            </a:r>
            <a:r>
              <a:rPr lang="de-DE" altLang="de-DE" sz="2200" dirty="0">
                <a:latin typeface="Century Gothic" panose="020B0502020202020204" pitchFamily="34" charset="0"/>
              </a:rPr>
              <a:t>)</a:t>
            </a:r>
          </a:p>
          <a:p>
            <a:pPr marL="514350" indent="-514350"/>
            <a:endParaRPr lang="de-DE" altLang="de-DE" sz="1000" b="1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 </a:t>
            </a:r>
            <a:r>
              <a:rPr lang="de-DE" altLang="de-DE" sz="2200" dirty="0" smtClean="0">
                <a:latin typeface="Century Gothic" panose="020B0502020202020204" pitchFamily="34" charset="0"/>
              </a:rPr>
              <a:t>3/ 4</a:t>
            </a:r>
            <a:r>
              <a:rPr lang="de-DE" altLang="de-DE" sz="2200" dirty="0">
                <a:latin typeface="Century Gothic" panose="020B0502020202020204" pitchFamily="34" charset="0"/>
              </a:rPr>
              <a:t>:   4 Stunden Französischunterricht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(davon 2 Stunden mit deutscher Lehrkraft und  </a:t>
            </a: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                       </a:t>
            </a:r>
            <a:r>
              <a:rPr lang="de-DE" altLang="de-DE" sz="2200" dirty="0" err="1">
                <a:latin typeface="Century Gothic" panose="020B0502020202020204" pitchFamily="34" charset="0"/>
              </a:rPr>
              <a:t>MuttersprachlerIn</a:t>
            </a:r>
            <a:r>
              <a:rPr lang="de-DE" altLang="de-DE" sz="2200" dirty="0">
                <a:latin typeface="Century Gothic" panose="020B0502020202020204" pitchFamily="34" charset="0"/>
              </a:rPr>
              <a:t>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Ende Kl.4 : 	Sprachzertifikat A 1.1 (freiwillige Möglichkeit)</a:t>
            </a:r>
          </a:p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B5928-7886-AE1C-B1CF-3F4C9998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09" y="48636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05334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53752" y="45821"/>
            <a:ext cx="9036496" cy="1143000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Informationen Fremdsprachenwahl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1268760"/>
            <a:ext cx="8712968" cy="29364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/>
            <a:endParaRPr lang="de-DE" altLang="de-DE" sz="10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b="1" dirty="0">
                <a:latin typeface="Century Gothic" panose="020B0502020202020204" pitchFamily="34" charset="0"/>
              </a:rPr>
              <a:t>Fremdsprache Französisch</a:t>
            </a:r>
          </a:p>
          <a:p>
            <a:pPr marL="514350" indent="-514350"/>
            <a:endParaRPr lang="de-DE" altLang="de-DE" sz="2200" dirty="0">
              <a:latin typeface="Century Gothic" panose="020B0502020202020204" pitchFamily="34" charset="0"/>
            </a:endParaRPr>
          </a:p>
          <a:p>
            <a:pPr marL="514350" indent="-514350"/>
            <a:r>
              <a:rPr lang="de-DE" altLang="de-DE" sz="2200" dirty="0">
                <a:latin typeface="Century Gothic" panose="020B0502020202020204" pitchFamily="34" charset="0"/>
              </a:rPr>
              <a:t>Klassenstufe 1-4  Deutsch-Französische Begegnungen</a:t>
            </a:r>
          </a:p>
          <a:p>
            <a:pPr marL="514350" indent="-514350"/>
            <a:endParaRPr lang="de-DE" altLang="de-DE" sz="11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Partnerklassen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Gemeinsame Aktionen, Lerngänge, Projekte, Feste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</a:rPr>
              <a:t>Tägliches Miteinander</a:t>
            </a:r>
            <a:endParaRPr lang="de-DE" altLang="de-DE" sz="1000" dirty="0">
              <a:latin typeface="Century Gothic" panose="020B0502020202020204" pitchFamily="34" charset="0"/>
            </a:endParaRPr>
          </a:p>
        </p:txBody>
      </p:sp>
      <p:pic>
        <p:nvPicPr>
          <p:cNvPr id="6" name="Grafik 5" descr="Ein Bild, das Kleidung, Tisch, Im Haus, Person enthält.&#10;&#10;Automatisch generierte Beschreibung">
            <a:extLst>
              <a:ext uri="{FF2B5EF4-FFF2-40B4-BE49-F238E27FC236}">
                <a16:creationId xmlns:a16="http://schemas.microsoft.com/office/drawing/2014/main" id="{4C4981AB-436D-FE23-9A6A-F812332B8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8159" r="28333"/>
          <a:stretch/>
        </p:blipFill>
        <p:spPr>
          <a:xfrm>
            <a:off x="215516" y="4438162"/>
            <a:ext cx="3134104" cy="2264171"/>
          </a:xfrm>
          <a:prstGeom prst="rect">
            <a:avLst/>
          </a:prstGeom>
        </p:spPr>
      </p:pic>
      <p:pic>
        <p:nvPicPr>
          <p:cNvPr id="9" name="Grafik 8" descr="Ein Bild, das Kleidung, Im Haus, Person, Mobiliar enthält.&#10;&#10;Automatisch generierte Beschreibung">
            <a:extLst>
              <a:ext uri="{FF2B5EF4-FFF2-40B4-BE49-F238E27FC236}">
                <a16:creationId xmlns:a16="http://schemas.microsoft.com/office/drawing/2014/main" id="{64EC64D6-DA85-6951-29BE-34B464E07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8162"/>
            <a:ext cx="4796650" cy="22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2" objId="4"/>
        <p14:stopEvt time="22367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80" y="80980"/>
            <a:ext cx="8784976" cy="738336"/>
          </a:xfrm>
        </p:spPr>
        <p:txBody>
          <a:bodyPr>
            <a:normAutofit fontScale="90000"/>
          </a:bodyPr>
          <a:lstStyle/>
          <a:p>
            <a:pPr lvl="0"/>
            <a:r>
              <a:rPr lang="de-DE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/>
            </a:r>
            <a:br>
              <a:rPr lang="de-DE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</a:br>
            <a:r>
              <a:rPr lang="de-DE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Besonderheiten Ganztag</a:t>
            </a:r>
          </a:p>
        </p:txBody>
      </p:sp>
      <p:sp>
        <p:nvSpPr>
          <p:cNvPr id="5" name="Rectangle 23"/>
          <p:cNvSpPr/>
          <p:nvPr/>
        </p:nvSpPr>
        <p:spPr>
          <a:xfrm>
            <a:off x="167680" y="908720"/>
            <a:ext cx="8784976" cy="582879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dirty="0"/>
          </a:p>
        </p:txBody>
      </p:sp>
      <p:sp>
        <p:nvSpPr>
          <p:cNvPr id="7" name="Rectangle 9"/>
          <p:cNvSpPr/>
          <p:nvPr/>
        </p:nvSpPr>
        <p:spPr>
          <a:xfrm>
            <a:off x="455712" y="1122819"/>
            <a:ext cx="8208912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 sz="2000" dirty="0"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endParaRPr lang="de-DE" sz="2400" b="1" dirty="0">
              <a:solidFill>
                <a:srgbClr val="92D050"/>
              </a:solidFill>
            </a:endParaRPr>
          </a:p>
          <a:p>
            <a:endParaRPr lang="de-DE" sz="1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de-DE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Lernzeit (IL) anstelle von Hausaufgaben:</a:t>
            </a:r>
          </a:p>
          <a:p>
            <a:endParaRPr lang="de-DE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4 zusätzliche Übungsstunden mit Lehrkraft und pädagogischer Fachkraft (PF)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2 Unterrichtsstunden mit PF oder </a:t>
            </a:r>
            <a:r>
              <a:rPr lang="de-DE" sz="2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LehrerIn</a:t>
            </a: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doppelt besetzt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  <a:sym typeface="Wingdings" pitchFamily="2" charset="2"/>
              </a:rPr>
              <a:t>Häusliches Üben trotzdem notwendig</a:t>
            </a:r>
          </a:p>
          <a:p>
            <a:pPr>
              <a:lnSpc>
                <a:spcPct val="150000"/>
              </a:lnSpc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r>
              <a:rPr lang="de-DE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Themenorientierter Unterricht (TU)</a:t>
            </a:r>
          </a:p>
          <a:p>
            <a:endParaRPr lang="de-DE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findet von 13.30 – 15.00 Uhr statt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Sport und Bewegung, Kunst und Musik, Natur und Welt, Technik</a:t>
            </a:r>
          </a:p>
          <a:p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endParaRPr lang="de-DE" sz="24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     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2" objId="3"/>
        <p14:stopEvt time="68513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318" y="1440196"/>
            <a:ext cx="9144000" cy="52565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73947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Schulbezirksregelung Staatliches Schulamt Stuttgart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53480" y="2020878"/>
            <a:ext cx="7560840" cy="349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</a:rPr>
              <a:t>Kinder aus Sillenbuch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b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Jedes Kind</a:t>
            </a:r>
            <a:r>
              <a:rPr lang="af-ZA" sz="2200" i="1" dirty="0">
                <a:latin typeface="Century Gothic" panose="020B0502020202020204" pitchFamily="34" charset="0"/>
                <a:sym typeface="Wingdings" pitchFamily="2" charset="2"/>
              </a:rPr>
              <a:t> </a:t>
            </a: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muss an seiner Stammschule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eingeschrieben werden.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Jedes Kind hat ein Recht auf einen Platz an seiner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f-ZA" sz="2200" dirty="0">
                <a:latin typeface="Century Gothic" panose="020B0502020202020204" pitchFamily="34" charset="0"/>
                <a:sym typeface="Wingdings" pitchFamily="2" charset="2"/>
              </a:rPr>
              <a:t>     Stammschule.</a:t>
            </a:r>
          </a:p>
          <a:p>
            <a:pPr>
              <a:defRPr/>
            </a:pPr>
            <a:endParaRPr lang="af-ZA" sz="2400" dirty="0">
              <a:sym typeface="Wingdings" pitchFamily="2" charset="2"/>
            </a:endParaRPr>
          </a:p>
          <a:p>
            <a:pPr marL="457200" indent="-457200">
              <a:buFontTx/>
              <a:buChar char="-"/>
              <a:defRPr/>
            </a:pPr>
            <a:endParaRPr lang="af-ZA" sz="1100" dirty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447" objId="5"/>
        <p14:stopEvt time="63914" objId="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170424"/>
            <a:ext cx="9144000" cy="551395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-171928"/>
            <a:ext cx="8763000" cy="1342352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Umschulung – </a:t>
            </a:r>
            <a:b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Kinder, die außerhalb von Sillenbuch wohnen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383703" y="1284370"/>
            <a:ext cx="8519864" cy="5286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de-DE" sz="2000" dirty="0"/>
              <a:t> </a:t>
            </a:r>
          </a:p>
          <a:p>
            <a:pPr>
              <a:lnSpc>
                <a:spcPct val="90000"/>
              </a:lnSpc>
            </a:pPr>
            <a:r>
              <a:rPr lang="de-DE" altLang="de-DE" sz="2200" b="1" dirty="0" smtClean="0">
                <a:latin typeface="Century Gothic" panose="020B0502020202020204" pitchFamily="34" charset="0"/>
              </a:rPr>
              <a:t>17. </a:t>
            </a:r>
            <a:r>
              <a:rPr lang="de-DE" altLang="de-DE" sz="2200" b="1" dirty="0">
                <a:latin typeface="Century Gothic" panose="020B0502020202020204" pitchFamily="34" charset="0"/>
              </a:rPr>
              <a:t>– </a:t>
            </a:r>
            <a:r>
              <a:rPr lang="de-DE" altLang="de-DE" sz="2200" b="1" dirty="0" smtClean="0">
                <a:latin typeface="Century Gothic" panose="020B0502020202020204" pitchFamily="34" charset="0"/>
              </a:rPr>
              <a:t>21.11.25</a:t>
            </a:r>
            <a:r>
              <a:rPr lang="de-DE" altLang="de-DE" sz="2200" dirty="0" smtClean="0">
                <a:latin typeface="Century Gothic" panose="020B0502020202020204" pitchFamily="34" charset="0"/>
              </a:rPr>
              <a:t>: </a:t>
            </a:r>
            <a:r>
              <a:rPr lang="de-DE" altLang="de-DE" sz="2200" dirty="0">
                <a:latin typeface="Century Gothic" panose="020B0502020202020204" pitchFamily="34" charset="0"/>
              </a:rPr>
              <a:t>Schuleinschreibung an der </a:t>
            </a:r>
            <a:r>
              <a:rPr lang="de-DE" altLang="de-DE" sz="2200" b="1" dirty="0">
                <a:latin typeface="Century Gothic" panose="020B0502020202020204" pitchFamily="34" charset="0"/>
              </a:rPr>
              <a:t>Stammschule</a:t>
            </a:r>
            <a:r>
              <a:rPr lang="de-DE" altLang="de-DE" sz="2200" dirty="0">
                <a:latin typeface="Century Gothic" panose="020B0502020202020204" pitchFamily="34" charset="0"/>
              </a:rPr>
              <a:t> </a:t>
            </a:r>
            <a:endParaRPr lang="de-DE" altLang="de-DE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2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bis </a:t>
            </a:r>
            <a:r>
              <a:rPr lang="de-DE" altLang="de-DE" sz="2200" b="1" dirty="0" smtClean="0">
                <a:latin typeface="Century Gothic" panose="020B0502020202020204" pitchFamily="34" charset="0"/>
              </a:rPr>
              <a:t>7.2.26:</a:t>
            </a:r>
            <a:r>
              <a:rPr lang="de-DE" altLang="de-DE" sz="2200" b="1" dirty="0">
                <a:latin typeface="Century Gothic" panose="020B0502020202020204" pitchFamily="34" charset="0"/>
              </a:rPr>
              <a:t>	 </a:t>
            </a:r>
            <a:r>
              <a:rPr lang="de-DE" altLang="de-DE" sz="2200" dirty="0">
                <a:latin typeface="Century Gothic" panose="020B0502020202020204" pitchFamily="34" charset="0"/>
              </a:rPr>
              <a:t>Bei Umschulungswunsch: 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 		 </a:t>
            </a:r>
            <a:r>
              <a:rPr lang="de-DE" altLang="de-DE" sz="2200" b="1" dirty="0">
                <a:latin typeface="Century Gothic" panose="020B0502020202020204" pitchFamily="34" charset="0"/>
              </a:rPr>
              <a:t>Umschulungsantrag an der Stammschule 			 </a:t>
            </a:r>
            <a:r>
              <a:rPr lang="de-DE" altLang="de-DE" sz="2200" dirty="0">
                <a:latin typeface="Century Gothic" panose="020B0502020202020204" pitchFamily="34" charset="0"/>
              </a:rPr>
              <a:t>stellen.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bis </a:t>
            </a:r>
            <a:r>
              <a:rPr lang="de-DE" altLang="de-DE" sz="2200" b="1" dirty="0" smtClean="0">
                <a:latin typeface="Century Gothic" panose="020B0502020202020204" pitchFamily="34" charset="0"/>
              </a:rPr>
              <a:t>18.7.26</a:t>
            </a:r>
            <a:r>
              <a:rPr lang="de-DE" altLang="de-DE" sz="2200" dirty="0" smtClean="0">
                <a:latin typeface="Century Gothic" panose="020B0502020202020204" pitchFamily="34" charset="0"/>
              </a:rPr>
              <a:t>: </a:t>
            </a:r>
            <a:r>
              <a:rPr lang="de-DE" altLang="de-DE" sz="2200" dirty="0">
                <a:latin typeface="Century Gothic" panose="020B0502020202020204" pitchFamily="34" charset="0"/>
              </a:rPr>
              <a:t>	 Rückmeldungen/Genehmigungen der 		</a:t>
            </a: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</a:rPr>
              <a:t>		 Umschulungsanträge 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1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Mögliche Umschulungsgründe an die Deutsch-Französische Grundschule:</a:t>
            </a:r>
          </a:p>
          <a:p>
            <a:pPr>
              <a:lnSpc>
                <a:spcPct val="90000"/>
              </a:lnSpc>
            </a:pPr>
            <a:endParaRPr lang="de-DE" altLang="de-DE" sz="1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Fremdsprache Französisch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Ganztag</a:t>
            </a:r>
          </a:p>
          <a:p>
            <a:pPr>
              <a:lnSpc>
                <a:spcPct val="90000"/>
              </a:lnSpc>
            </a:pPr>
            <a:endParaRPr lang="de-DE" altLang="de-DE" sz="100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  Aufnahme möglich bei freien Plätzen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871" objId="4"/>
        <p14:stopEvt time="5729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/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/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Informationen für die Eltern der Erstklässler und Erstklässlerinnen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/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/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/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sz="4000" dirty="0">
                <a:latin typeface="Century Gothic" panose="020B0502020202020204" pitchFamily="34" charset="0"/>
              </a:rPr>
              <a:t/>
            </a:r>
            <a:br>
              <a:rPr lang="de-DE" sz="4000" dirty="0">
                <a:latin typeface="Century Gothic" panose="020B0502020202020204" pitchFamily="34" charset="0"/>
              </a:rPr>
            </a:br>
            <a:r>
              <a:rPr lang="de-DE" sz="4000" dirty="0">
                <a:latin typeface="Century Gothic" panose="020B0502020202020204" pitchFamily="34" charset="0"/>
              </a:rPr>
              <a:t/>
            </a:r>
            <a:br>
              <a:rPr lang="de-DE" sz="4000" dirty="0">
                <a:latin typeface="Century Gothic" panose="020B0502020202020204" pitchFamily="34" charset="0"/>
              </a:rPr>
            </a:br>
            <a:r>
              <a:rPr lang="de-DE" sz="4000" dirty="0">
                <a:latin typeface="Century Gothic" panose="020B0502020202020204" pitchFamily="34" charset="0"/>
              </a:rPr>
              <a:t/>
            </a:r>
            <a:br>
              <a:rPr lang="de-DE" sz="4000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Herzlich willkommen!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</p:txBody>
      </p:sp>
      <p:pic>
        <p:nvPicPr>
          <p:cNvPr id="3" name="Picture 4" descr="schulemblem">
            <a:extLst>
              <a:ext uri="{FF2B5EF4-FFF2-40B4-BE49-F238E27FC236}">
                <a16:creationId xmlns:a16="http://schemas.microsoft.com/office/drawing/2014/main" id="{B433D73A-E105-455F-B95C-D6A8C29D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852" y="2132856"/>
            <a:ext cx="2664296" cy="282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7" objId="5"/>
        <p14:stopEvt time="51124" objId="5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0148" y="836712"/>
            <a:ext cx="9113852" cy="600720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41442" y="1143000"/>
            <a:ext cx="8291264" cy="54753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altLang="de-DE" sz="2200" b="1" dirty="0"/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</a:rPr>
              <a:t>Anzahl der angemeldeten </a:t>
            </a:r>
            <a:r>
              <a:rPr lang="de-DE" altLang="de-DE" sz="2200" b="1" dirty="0" err="1">
                <a:latin typeface="Century Gothic" panose="020B0502020202020204" pitchFamily="34" charset="0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</a:rPr>
              <a:t> Kinder</a:t>
            </a:r>
          </a:p>
          <a:p>
            <a:pPr>
              <a:lnSpc>
                <a:spcPct val="90000"/>
              </a:lnSpc>
            </a:pPr>
            <a:endParaRPr lang="de-DE" altLang="de-DE" sz="2200" b="1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 </a:t>
            </a:r>
            <a:r>
              <a:rPr lang="de-DE" altLang="de-DE" sz="2200" dirty="0">
                <a:latin typeface="Century Gothic" panose="020B0502020202020204" pitchFamily="34" charset="0"/>
              </a:rPr>
              <a:t>bestimmt die Anzahl der Klassen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Wahl der </a:t>
            </a:r>
            <a:r>
              <a:rPr lang="de-DE" altLang="de-DE" sz="2200" b="1" dirty="0" err="1">
                <a:latin typeface="Century Gothic" panose="020B0502020202020204" pitchFamily="34" charset="0"/>
                <a:sym typeface="Wingdings" pitchFamily="2" charset="2"/>
              </a:rPr>
              <a:t>Sillenbucher</a:t>
            </a: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 Eltern (bis spätestens </a:t>
            </a:r>
            <a:r>
              <a:rPr lang="de-DE" altLang="de-DE" sz="2200" b="1" dirty="0" smtClean="0">
                <a:latin typeface="Century Gothic" panose="020B0502020202020204" pitchFamily="34" charset="0"/>
                <a:sym typeface="Wingdings" pitchFamily="2" charset="2"/>
              </a:rPr>
              <a:t>07.2.26)</a:t>
            </a:r>
            <a:endParaRPr lang="de-DE" altLang="de-DE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de-DE" altLang="de-DE" sz="2200" b="1" dirty="0">
              <a:latin typeface="Century Gothic" panose="020B0502020202020204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bestimmt, welche Kombination zustande kommt: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Halbtagsklasse mit Französisch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Halbtagsklasse mit Englisch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Ganztagsklasse mit Französisch</a:t>
            </a:r>
          </a:p>
          <a:p>
            <a:pPr>
              <a:lnSpc>
                <a:spcPct val="150000"/>
              </a:lnSpc>
            </a:pPr>
            <a:r>
              <a:rPr lang="de-DE" altLang="de-DE" sz="2200" dirty="0">
                <a:latin typeface="Century Gothic" panose="020B0502020202020204" pitchFamily="34" charset="0"/>
                <a:sym typeface="Wingdings" pitchFamily="2" charset="2"/>
              </a:rPr>
              <a:t>	Ganztagsklasse mit Englisch</a:t>
            </a:r>
          </a:p>
          <a:p>
            <a:pPr>
              <a:lnSpc>
                <a:spcPct val="90000"/>
              </a:lnSpc>
            </a:pPr>
            <a:endParaRPr lang="de-DE" altLang="de-DE" sz="2200" dirty="0">
              <a:latin typeface="Century Gothic" panose="020B0502020202020204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de-DE" altLang="de-DE" sz="2200" b="1" dirty="0">
                <a:latin typeface="Century Gothic" panose="020B0502020202020204" pitchFamily="34" charset="0"/>
                <a:sym typeface="Wingdings" pitchFamily="2" charset="2"/>
              </a:rPr>
              <a:t>Klassenbildung genehmigt das Staatliche Schulamt.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144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Klassenbildung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63" objId="5"/>
        <p14:stopEvt time="56889" objId="5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388" y="0"/>
            <a:ext cx="5445224" cy="57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CECE0C-61F7-45F1-9394-38629637CC0D}"/>
              </a:ext>
            </a:extLst>
          </p:cNvPr>
          <p:cNvSpPr txBox="1"/>
          <p:nvPr/>
        </p:nvSpPr>
        <p:spPr>
          <a:xfrm>
            <a:off x="611560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Vielen Dank für Ihre Aufmerksamkeit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56" objId="3"/>
        <p14:stopEvt time="48390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chulembl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47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Titelnummer 1">
            <a:hlinkClick r:id="" action="ppaction://media"/>
            <a:extLst>
              <a:ext uri="{FF2B5EF4-FFF2-40B4-BE49-F238E27FC236}">
                <a16:creationId xmlns:a16="http://schemas.microsoft.com/office/drawing/2014/main" id="{4457D504-0104-4161-AD1D-9591B4588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8" objId="2"/>
        <p14:stopEvt time="65717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619672" y="1763403"/>
            <a:ext cx="5832648" cy="441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Kommissarische Schulleiterin: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Brigitte Arbeiter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619672" y="2348880"/>
            <a:ext cx="584835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stellv. Konrektorin: </a:t>
            </a:r>
            <a:r>
              <a:rPr lang="de-DE" dirty="0" smtClean="0">
                <a:latin typeface="Century Gothic" panose="020B0502020202020204" pitchFamily="34" charset="0"/>
              </a:rPr>
              <a:t>Carolin </a:t>
            </a:r>
            <a:r>
              <a:rPr lang="de-DE" dirty="0" err="1" smtClean="0">
                <a:latin typeface="Century Gothic" panose="020B0502020202020204" pitchFamily="34" charset="0"/>
              </a:rPr>
              <a:t>Faßnacht</a:t>
            </a:r>
            <a:endParaRPr lang="de-DE" dirty="0">
              <a:latin typeface="Century Gothic" panose="020B0502020202020204" pitchFamily="34" charset="0"/>
            </a:endParaRPr>
          </a:p>
          <a:p>
            <a:pPr algn="ctr"/>
            <a:endParaRPr lang="de-DE" dirty="0">
              <a:latin typeface="Arial" pitchFamily="34" charset="0"/>
            </a:endParaRPr>
          </a:p>
          <a:p>
            <a:pPr algn="ctr"/>
            <a:r>
              <a:rPr lang="de-DE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Französischer Schulleiter: </a:t>
            </a:r>
            <a:r>
              <a:rPr lang="de-DE" dirty="0" smtClean="0">
                <a:latin typeface="Century Gothic" panose="020B0502020202020204" pitchFamily="34" charset="0"/>
              </a:rPr>
              <a:t>Thomas </a:t>
            </a:r>
            <a:r>
              <a:rPr lang="de-DE" dirty="0" err="1" smtClean="0">
                <a:latin typeface="Century Gothic" panose="020B0502020202020204" pitchFamily="34" charset="0"/>
              </a:rPr>
              <a:t>Reignier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19672" y="3861048"/>
            <a:ext cx="2954288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Modellschule mit Französisch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 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Sillenbuch, Stadtgebiet Stuttgart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4716016" y="3861048"/>
            <a:ext cx="2736304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dirty="0">
                <a:latin typeface="Century Gothic" panose="020B0502020202020204" pitchFamily="34" charset="0"/>
              </a:rPr>
              <a:t>Stadtteilschule mit Englisch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Einzugsgebiet: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Stadtteil </a:t>
            </a:r>
            <a:r>
              <a:rPr lang="de-DE" sz="1400" dirty="0" err="1">
                <a:latin typeface="Century Gothic" panose="020B0502020202020204" pitchFamily="34" charset="0"/>
              </a:rPr>
              <a:t>Sillenbuch</a:t>
            </a:r>
            <a:endParaRPr lang="de-DE" sz="1400" dirty="0">
              <a:latin typeface="Century Gothic" panose="020B0502020202020204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63000" cy="1143000"/>
          </a:xfrm>
        </p:spPr>
        <p:txBody>
          <a:bodyPr/>
          <a:lstStyle/>
          <a:p>
            <a:pPr eaLnBrk="1" hangingPunct="1"/>
            <a:r>
              <a:rPr lang="de-DE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9672" y="5071864"/>
            <a:ext cx="5832648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algn="ctr"/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Kooperationspartner im </a:t>
            </a:r>
            <a:r>
              <a:rPr lang="de-DE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Halbtag</a:t>
            </a:r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  <a:r>
              <a:rPr lang="de-DE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Ganztag</a:t>
            </a:r>
            <a:r>
              <a:rPr lang="de-DE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Stuttgarter Jugendhausgesellschaft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Leitung:  Axel Hanser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Stellvertretende Leitung: Benjamin Schmidt</a:t>
            </a:r>
          </a:p>
        </p:txBody>
      </p:sp>
      <p:sp>
        <p:nvSpPr>
          <p:cNvPr id="10" name="Gleichschenkliges Dreieck 9"/>
          <p:cNvSpPr/>
          <p:nvPr/>
        </p:nvSpPr>
        <p:spPr>
          <a:xfrm>
            <a:off x="1680692" y="1043322"/>
            <a:ext cx="57606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63" objId="2"/>
        <p14:stopEvt time="896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79512" y="1961456"/>
            <a:ext cx="8640960" cy="4779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52400" y="104676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8767763" cy="304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</a:rPr>
              <a:t>ca. 400 Schulkinder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376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Aktueller Stand: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</a:t>
            </a:r>
            <a:r>
              <a:rPr lang="de-DE" sz="1600" dirty="0" smtClean="0">
                <a:latin typeface="Century Gothic" panose="020B0502020202020204" pitchFamily="34" charset="0"/>
              </a:rPr>
              <a:t>11 </a:t>
            </a:r>
            <a:r>
              <a:rPr lang="de-DE" sz="1600" dirty="0">
                <a:latin typeface="Century Gothic" panose="020B0502020202020204" pitchFamily="34" charset="0"/>
              </a:rPr>
              <a:t>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2 -3 Klassen pro Klassenstufe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653136"/>
            <a:ext cx="3816424" cy="17281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	</a:t>
            </a:r>
            <a:r>
              <a:rPr lang="de-DE" sz="1600" dirty="0">
                <a:latin typeface="Century Gothic" panose="020B0502020202020204" pitchFamily="34" charset="0"/>
              </a:rPr>
              <a:t>Etat </a:t>
            </a:r>
            <a:r>
              <a:rPr lang="de-DE" sz="1600" dirty="0" err="1">
                <a:latin typeface="Century Gothic" panose="020B0502020202020204" pitchFamily="34" charset="0"/>
              </a:rPr>
              <a:t>actuel</a:t>
            </a:r>
            <a:r>
              <a:rPr lang="de-DE" sz="1600" dirty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Insgesamt 8 Klassen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entury Gothic" panose="020B0502020202020204" pitchFamily="34" charset="0"/>
              </a:rPr>
              <a:t>2 Klassen pro Klassenstufe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latin typeface="Century Gothic" panose="020B0502020202020204" pitchFamily="34" charset="0"/>
              </a:rPr>
              <a:t>	Alle Klassen mit Deutschunterricht und Sachfächern in deutscher Sprache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4008" y="2204864"/>
            <a:ext cx="3816424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71800" y="7245424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Bildungsplan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Lehrkräfte des Landes BW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Fremdsprachenunterricht: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Englisch ab Klasse 3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Französisch ab Klasse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644008" y="2773362"/>
            <a:ext cx="3816424" cy="18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Ecole du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réseau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AEFE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Programmes de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l’Education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Nationale,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Professeurs</a:t>
            </a: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des </a:t>
            </a:r>
            <a:r>
              <a:rPr lang="de-D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écoles</a:t>
            </a: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Unterricht in deutscher Sprache: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Bildungsplan und Lehrkräfte des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Landes BW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 mod="1">
    <p:ext uri="{E180D4A7-C9FB-4DFB-919C-405C955672EB}">
      <p14:showEvtLst xmlns:p14="http://schemas.microsoft.com/office/powerpoint/2010/main">
        <p14:playEvt time="431" objId="6"/>
        <p14:stopEvt time="70942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957" y="1294706"/>
            <a:ext cx="8784976" cy="52886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8122"/>
          </a:xfrm>
        </p:spPr>
        <p:txBody>
          <a:bodyPr>
            <a:normAutofit/>
          </a:bodyPr>
          <a:lstStyle/>
          <a:p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Die Deutsch-Französische Grundschule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762459"/>
            <a:ext cx="5323656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Deutsche Klassen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708" y="1755978"/>
            <a:ext cx="259228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Französische Klassen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Rectangle 11"/>
          <p:cNvSpPr/>
          <p:nvPr/>
        </p:nvSpPr>
        <p:spPr>
          <a:xfrm>
            <a:off x="467544" y="2865512"/>
            <a:ext cx="3307432" cy="35878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Halbtag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Freitag: </a:t>
            </a:r>
          </a:p>
          <a:p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11.30/12.30/13.15 Uhr</a:t>
            </a:r>
          </a:p>
          <a:p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Stundenplan)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de-DE" sz="1600" dirty="0">
              <a:solidFill>
                <a:schemeClr val="tx1"/>
              </a:solidFill>
            </a:endParaRPr>
          </a:p>
          <a:p>
            <a:pPr lvl="0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11"/>
          <p:cNvSpPr/>
          <p:nvPr/>
        </p:nvSpPr>
        <p:spPr>
          <a:xfrm>
            <a:off x="4036161" y="2847582"/>
            <a:ext cx="4616060" cy="3605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Klassen im Ganztag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Schulpflicht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Montag bis Donnerstag: </a:t>
            </a:r>
          </a:p>
          <a:p>
            <a:pPr lvl="0"/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– 15.00 Uhr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Freitag: </a:t>
            </a:r>
          </a:p>
          <a:p>
            <a:pPr lvl="0"/>
            <a:r>
              <a:rPr lang="de-D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8.00 Uhr – 11.30/12.30/13.15 Uhr </a:t>
            </a:r>
          </a:p>
          <a:p>
            <a:pPr lvl="0"/>
            <a:endParaRPr lang="de-DE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(je nach Klassenstufe und Stundenplan</a:t>
            </a: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lvl="0"/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4" name="Isosceles Triangle 16"/>
          <p:cNvSpPr/>
          <p:nvPr/>
        </p:nvSpPr>
        <p:spPr>
          <a:xfrm rot="10800000">
            <a:off x="6019708" y="2421990"/>
            <a:ext cx="2512732" cy="26364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Isosceles Triangle 16"/>
          <p:cNvSpPr/>
          <p:nvPr/>
        </p:nvSpPr>
        <p:spPr>
          <a:xfrm rot="10800000">
            <a:off x="455595" y="2399555"/>
            <a:ext cx="2160240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Isosceles Triangle 16"/>
          <p:cNvSpPr/>
          <p:nvPr/>
        </p:nvSpPr>
        <p:spPr>
          <a:xfrm rot="10800000">
            <a:off x="3774976" y="2421991"/>
            <a:ext cx="2016224" cy="228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94" objId="6"/>
        <p14:stopEvt time="53336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860425"/>
            <a:ext cx="9144000" cy="58444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-7680" y="-583653"/>
            <a:ext cx="8927235" cy="1647056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000" dirty="0">
                <a:latin typeface="Century Gothic" panose="020B0502020202020204" pitchFamily="34" charset="0"/>
              </a:rPr>
              <a:t/>
            </a:r>
            <a:br>
              <a:rPr lang="de-DE" sz="2000" dirty="0">
                <a:latin typeface="Century Gothic" panose="020B0502020202020204" pitchFamily="34" charset="0"/>
              </a:rPr>
            </a:br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Halbtag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2E805D0-9469-4D47-A617-F1D328DA0378}"/>
              </a:ext>
            </a:extLst>
          </p:cNvPr>
          <p:cNvCxnSpPr/>
          <p:nvPr/>
        </p:nvCxnSpPr>
        <p:spPr>
          <a:xfrm>
            <a:off x="9223375" y="5318125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5ABAEEF7-4C65-435B-93F7-ECF9322D2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09794"/>
              </p:ext>
            </p:extLst>
          </p:nvPr>
        </p:nvGraphicFramePr>
        <p:xfrm>
          <a:off x="179514" y="1196752"/>
          <a:ext cx="8740043" cy="5135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867">
                  <a:extLst>
                    <a:ext uri="{9D8B030D-6E8A-4147-A177-3AD203B41FA5}">
                      <a16:colId xmlns:a16="http://schemas.microsoft.com/office/drawing/2014/main" val="3279091514"/>
                    </a:ext>
                  </a:extLst>
                </a:gridCol>
                <a:gridCol w="1601519">
                  <a:extLst>
                    <a:ext uri="{9D8B030D-6E8A-4147-A177-3AD203B41FA5}">
                      <a16:colId xmlns:a16="http://schemas.microsoft.com/office/drawing/2014/main" val="2733090007"/>
                    </a:ext>
                  </a:extLst>
                </a:gridCol>
                <a:gridCol w="1472209">
                  <a:extLst>
                    <a:ext uri="{9D8B030D-6E8A-4147-A177-3AD203B41FA5}">
                      <a16:colId xmlns:a16="http://schemas.microsoft.com/office/drawing/2014/main" val="1516579684"/>
                    </a:ext>
                  </a:extLst>
                </a:gridCol>
                <a:gridCol w="1467889">
                  <a:extLst>
                    <a:ext uri="{9D8B030D-6E8A-4147-A177-3AD203B41FA5}">
                      <a16:colId xmlns:a16="http://schemas.microsoft.com/office/drawing/2014/main" val="4127628683"/>
                    </a:ext>
                  </a:extLst>
                </a:gridCol>
                <a:gridCol w="1472209">
                  <a:extLst>
                    <a:ext uri="{9D8B030D-6E8A-4147-A177-3AD203B41FA5}">
                      <a16:colId xmlns:a16="http://schemas.microsoft.com/office/drawing/2014/main" val="2021696930"/>
                    </a:ext>
                  </a:extLst>
                </a:gridCol>
                <a:gridCol w="1209350">
                  <a:extLst>
                    <a:ext uri="{9D8B030D-6E8A-4147-A177-3AD203B41FA5}">
                      <a16:colId xmlns:a16="http://schemas.microsoft.com/office/drawing/2014/main" val="2182211678"/>
                    </a:ext>
                  </a:extLst>
                </a:gridCol>
              </a:tblGrid>
              <a:tr h="466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879113249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7.00 –     8.00 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0989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8.00 -     8.45 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2395456755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8.45 -     9.30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21415255"/>
                  </a:ext>
                </a:extLst>
              </a:tr>
              <a:tr h="674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9.30 -     9.40 Uhr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9.40 -   10.00 Uhr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Vesperpause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999253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1353378370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10.45 - 11.30 Uhr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3992506154"/>
                  </a:ext>
                </a:extLst>
              </a:tr>
              <a:tr h="662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11.30 - 11.45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400" kern="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0352" marR="4035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19355"/>
                  </a:ext>
                </a:extLst>
              </a:tr>
              <a:tr h="50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300" b="1" dirty="0">
                          <a:effectLst/>
                          <a:latin typeface="Century Gothic" panose="020B0502020202020204" pitchFamily="34" charset="0"/>
                        </a:rPr>
                        <a:t>11.45 - 12.30 </a:t>
                      </a:r>
                      <a:r>
                        <a:rPr lang="fr-FR" sz="13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marL="40352" marR="40352" marT="0" marB="0" anchor="ctr"/>
                </a:tc>
                <a:extLst>
                  <a:ext uri="{0D108BD9-81ED-4DB2-BD59-A6C34878D82A}">
                    <a16:rowId xmlns:a16="http://schemas.microsoft.com/office/drawing/2014/main" val="780693394"/>
                  </a:ext>
                </a:extLst>
              </a:tr>
              <a:tr h="466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300" b="1" dirty="0">
                          <a:effectLst/>
                          <a:latin typeface="Century Gothic" panose="020B0502020202020204" pitchFamily="34" charset="0"/>
                        </a:rPr>
                        <a:t>12.30 - 14.00 Uhr </a:t>
                      </a:r>
                      <a:endParaRPr lang="de-DE" sz="13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52" marR="40352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981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74" objId="5"/>
        <p14:stopEvt time="33943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047" y="836712"/>
            <a:ext cx="9121906" cy="59290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11047" y="-68522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Beispielstundenplan Ganztag Klasse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7239000"/>
            <a:ext cx="3048000" cy="685800"/>
          </a:xfrm>
        </p:spPr>
        <p:txBody>
          <a:bodyPr/>
          <a:lstStyle/>
          <a:p>
            <a:pPr>
              <a:defRPr/>
            </a:pPr>
            <a:r>
              <a:rPr lang="en-US"/>
              <a:t>Vorstellung Workshop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08688"/>
            <a:ext cx="2133600" cy="365125"/>
          </a:xfrm>
        </p:spPr>
        <p:txBody>
          <a:bodyPr/>
          <a:lstStyle/>
          <a:p>
            <a:pPr>
              <a:defRPr/>
            </a:pPr>
            <a:fld id="{A173C099-1EE8-4DD8-BDAB-7BFB8360A7E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9F430A7-91B3-4635-A769-263E3657D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18902"/>
              </p:ext>
            </p:extLst>
          </p:nvPr>
        </p:nvGraphicFramePr>
        <p:xfrm>
          <a:off x="336984" y="1168227"/>
          <a:ext cx="8483488" cy="535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693">
                  <a:extLst>
                    <a:ext uri="{9D8B030D-6E8A-4147-A177-3AD203B41FA5}">
                      <a16:colId xmlns:a16="http://schemas.microsoft.com/office/drawing/2014/main" val="755660869"/>
                    </a:ext>
                  </a:extLst>
                </a:gridCol>
                <a:gridCol w="1238363">
                  <a:extLst>
                    <a:ext uri="{9D8B030D-6E8A-4147-A177-3AD203B41FA5}">
                      <a16:colId xmlns:a16="http://schemas.microsoft.com/office/drawing/2014/main" val="2997992206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2799809377"/>
                    </a:ext>
                  </a:extLst>
                </a:gridCol>
                <a:gridCol w="1413122">
                  <a:extLst>
                    <a:ext uri="{9D8B030D-6E8A-4147-A177-3AD203B41FA5}">
                      <a16:colId xmlns:a16="http://schemas.microsoft.com/office/drawing/2014/main" val="1928824975"/>
                    </a:ext>
                  </a:extLst>
                </a:gridCol>
                <a:gridCol w="1417282">
                  <a:extLst>
                    <a:ext uri="{9D8B030D-6E8A-4147-A177-3AD203B41FA5}">
                      <a16:colId xmlns:a16="http://schemas.microsoft.com/office/drawing/2014/main" val="1016889852"/>
                    </a:ext>
                  </a:extLst>
                </a:gridCol>
                <a:gridCol w="1410746">
                  <a:extLst>
                    <a:ext uri="{9D8B030D-6E8A-4147-A177-3AD203B41FA5}">
                      <a16:colId xmlns:a16="http://schemas.microsoft.com/office/drawing/2014/main" val="1908002121"/>
                    </a:ext>
                  </a:extLst>
                </a:gridCol>
              </a:tblGrid>
              <a:tr h="369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Zeit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Montag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Dienstag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Mittwoch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Donnerstag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Freitag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131283537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7.00 -    8.00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94015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8.00 -    8.45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34417029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8.45 -    9.30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   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276116089"/>
                  </a:ext>
                </a:extLst>
              </a:tr>
              <a:tr h="5345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9.30 -    9.40 Uhr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9.40 -</a:t>
                      </a:r>
                      <a:r>
                        <a:rPr lang="de-DE" sz="1400" b="1" baseline="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10.00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Vesperpause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b="1" kern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020236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10.00 - 10.45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extLst>
                  <a:ext uri="{0D108BD9-81ED-4DB2-BD59-A6C34878D82A}">
                    <a16:rowId xmlns:a16="http://schemas.microsoft.com/office/drawing/2014/main" val="400319872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10.45 - 11.30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37219"/>
                  </a:ext>
                </a:extLst>
              </a:tr>
              <a:tr h="7539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11.30 - 12.30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Bewegungspause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kern="0" dirty="0">
                          <a:effectLst/>
                          <a:latin typeface="Century Gothic" panose="020B0502020202020204" pitchFamily="34" charset="0"/>
                        </a:rPr>
                        <a:t>                                               Mittagessen			      </a:t>
                      </a:r>
                    </a:p>
                  </a:txBody>
                  <a:tcPr marL="36557" marR="3655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81457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400" b="1" dirty="0">
                          <a:effectLst/>
                          <a:latin typeface="Century Gothic" panose="020B0502020202020204" pitchFamily="34" charset="0"/>
                        </a:rPr>
                        <a:t>12.30 - 13.15 </a:t>
                      </a:r>
                      <a:r>
                        <a:rPr lang="fr-FR" sz="1400" b="1" dirty="0" err="1">
                          <a:effectLst/>
                          <a:latin typeface="Century Gothic" panose="020B0502020202020204" pitchFamily="34" charset="0"/>
                        </a:rPr>
                        <a:t>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38213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13.15 - 13.30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Bewegungspause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847321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13.30 - 14.15 Uhr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AU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091898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14.15 - 15.00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AU/IL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>
                          <a:effectLst/>
                          <a:latin typeface="Century Gothic" panose="020B0502020202020204" pitchFamily="34" charset="0"/>
                        </a:rPr>
                        <a:t>TU</a:t>
                      </a:r>
                      <a:endParaRPr lang="de-DE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04459"/>
                  </a:ext>
                </a:extLst>
              </a:tr>
              <a:tr h="3698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de-DE" sz="1400" b="1" dirty="0">
                          <a:effectLst/>
                          <a:latin typeface="Century Gothic" panose="020B0502020202020204" pitchFamily="34" charset="0"/>
                        </a:rPr>
                        <a:t>15.00 - 17.00 Uhr </a:t>
                      </a:r>
                      <a:endParaRPr lang="de-DE" sz="14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400" dirty="0">
                          <a:effectLst/>
                          <a:latin typeface="Century Gothic" panose="020B0502020202020204" pitchFamily="34" charset="0"/>
                        </a:rPr>
                        <a:t>Optionale Betreuung</a:t>
                      </a:r>
                      <a:endParaRPr lang="de-DE" sz="14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57" marR="36557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3919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extLst>
    <p:ext uri="{E180D4A7-C9FB-4DFB-919C-405C955672EB}">
      <p14:showEvtLst xmlns:p14="http://schemas.microsoft.com/office/powerpoint/2010/main">
        <p14:playEvt time="68" objId="4"/>
        <p14:stopEvt time="20954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9536423-BAEA-7CAA-476D-A6AA8B036367}"/>
              </a:ext>
            </a:extLst>
          </p:cNvPr>
          <p:cNvSpPr txBox="1"/>
          <p:nvPr/>
        </p:nvSpPr>
        <p:spPr>
          <a:xfrm>
            <a:off x="2339752" y="1886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 Einblick – Anfangsunterricht Klasse 1</a:t>
            </a:r>
            <a:endParaRPr lang="de-DE" sz="2700" dirty="0">
              <a:solidFill>
                <a:srgbClr val="0070C0"/>
              </a:solidFill>
            </a:endParaRP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0A18C21-FEAA-2274-C026-FFCE5F0DB965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Text, Kleidung, Im Haus, Kinderkunst enthält.&#10;&#10;Automatisch generierte Beschreibung">
            <a:extLst>
              <a:ext uri="{FF2B5EF4-FFF2-40B4-BE49-F238E27FC236}">
                <a16:creationId xmlns:a16="http://schemas.microsoft.com/office/drawing/2014/main" id="{ABAAF578-6645-5253-90DD-C8B5F875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r="11011"/>
          <a:stretch/>
        </p:blipFill>
        <p:spPr>
          <a:xfrm>
            <a:off x="179511" y="1340768"/>
            <a:ext cx="3246695" cy="2462412"/>
          </a:xfrm>
          <a:prstGeom prst="rect">
            <a:avLst/>
          </a:prstGeom>
        </p:spPr>
      </p:pic>
      <p:pic>
        <p:nvPicPr>
          <p:cNvPr id="12" name="Grafik 11" descr="Ein Bild, das Text, Tafel, Kleidung, Wand enthält.&#10;&#10;Automatisch generierte Beschreibung">
            <a:extLst>
              <a:ext uri="{FF2B5EF4-FFF2-40B4-BE49-F238E27FC236}">
                <a16:creationId xmlns:a16="http://schemas.microsoft.com/office/drawing/2014/main" id="{D6DECDFE-6847-80F5-B7D6-989416A6E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4"/>
          <a:stretch/>
        </p:blipFill>
        <p:spPr>
          <a:xfrm>
            <a:off x="179512" y="4032798"/>
            <a:ext cx="4355976" cy="2595584"/>
          </a:xfrm>
          <a:prstGeom prst="rect">
            <a:avLst/>
          </a:prstGeom>
        </p:spPr>
      </p:pic>
      <p:pic>
        <p:nvPicPr>
          <p:cNvPr id="14" name="Grafik 13" descr="Ein Bild, das Kleidung, Schule, Im Haus, Person enthält.&#10;&#10;Automatisch generierte Beschreibung">
            <a:extLst>
              <a:ext uri="{FF2B5EF4-FFF2-40B4-BE49-F238E27FC236}">
                <a16:creationId xmlns:a16="http://schemas.microsoft.com/office/drawing/2014/main" id="{B440BC24-B645-0A51-9468-E8489A9B6D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28" y="1340768"/>
            <a:ext cx="5203588" cy="2462412"/>
          </a:xfrm>
          <a:prstGeom prst="rect">
            <a:avLst/>
          </a:prstGeom>
        </p:spPr>
      </p:pic>
      <p:pic>
        <p:nvPicPr>
          <p:cNvPr id="18" name="Grafik 17" descr="Ein Bild, das Kleidung, Im Haus, Familie, Person enthält.&#10;&#10;Automatisch generierte Beschreibung">
            <a:extLst>
              <a:ext uri="{FF2B5EF4-FFF2-40B4-BE49-F238E27FC236}">
                <a16:creationId xmlns:a16="http://schemas.microsoft.com/office/drawing/2014/main" id="{B7F673BF-ECBA-AD23-DA96-538E02B80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8397" r="9838"/>
          <a:stretch/>
        </p:blipFill>
        <p:spPr>
          <a:xfrm>
            <a:off x="4608514" y="4033940"/>
            <a:ext cx="4330802" cy="26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ED74B2DD-8ECA-AB32-839B-BA81F33C3944}"/>
              </a:ext>
            </a:extLst>
          </p:cNvPr>
          <p:cNvSpPr/>
          <p:nvPr/>
        </p:nvSpPr>
        <p:spPr>
          <a:xfrm>
            <a:off x="0" y="1151155"/>
            <a:ext cx="9144000" cy="57068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f-ZA" sz="32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981F77-2E23-2DB5-23F0-2C9CF5EF9CB3}"/>
              </a:ext>
            </a:extLst>
          </p:cNvPr>
          <p:cNvSpPr txBox="1"/>
          <p:nvPr/>
        </p:nvSpPr>
        <p:spPr>
          <a:xfrm>
            <a:off x="2123728" y="116632"/>
            <a:ext cx="4586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7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Ein Einblick – Anfangsunterricht Klasse 1</a:t>
            </a:r>
            <a:endParaRPr lang="de-DE" sz="2700" dirty="0">
              <a:solidFill>
                <a:srgbClr val="0070C0"/>
              </a:solidFill>
            </a:endParaRPr>
          </a:p>
        </p:txBody>
      </p:sp>
      <p:pic>
        <p:nvPicPr>
          <p:cNvPr id="7" name="Grafik 6" descr="Ein Bild, das Tisch, Im Haus, Lernen, Kinderkunst enthält.&#10;&#10;Automatisch generierte Beschreibung">
            <a:extLst>
              <a:ext uri="{FF2B5EF4-FFF2-40B4-BE49-F238E27FC236}">
                <a16:creationId xmlns:a16="http://schemas.microsoft.com/office/drawing/2014/main" id="{B16EF01E-B685-E0F4-8F74-7C9481DE2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5069" r="28738"/>
          <a:stretch/>
        </p:blipFill>
        <p:spPr>
          <a:xfrm>
            <a:off x="228760" y="1340768"/>
            <a:ext cx="3695168" cy="2887584"/>
          </a:xfrm>
          <a:prstGeom prst="rect">
            <a:avLst/>
          </a:prstGeom>
        </p:spPr>
      </p:pic>
      <p:pic>
        <p:nvPicPr>
          <p:cNvPr id="9" name="Grafik 8" descr="Ein Bild, das Im Haus, Person, Lernen, Kleidung enthält.&#10;&#10;Automatisch generierte Beschreibung">
            <a:extLst>
              <a:ext uri="{FF2B5EF4-FFF2-40B4-BE49-F238E27FC236}">
                <a16:creationId xmlns:a16="http://schemas.microsoft.com/office/drawing/2014/main" id="{6B248382-317C-9396-AA66-4EEAA204C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r="6688"/>
          <a:stretch/>
        </p:blipFill>
        <p:spPr>
          <a:xfrm>
            <a:off x="4875855" y="1368633"/>
            <a:ext cx="4032449" cy="2633870"/>
          </a:xfrm>
          <a:prstGeom prst="rect">
            <a:avLst/>
          </a:prstGeom>
        </p:spPr>
      </p:pic>
      <p:pic>
        <p:nvPicPr>
          <p:cNvPr id="15" name="Grafik 14" descr="Ein Bild, das Kleidung, Menschliches Gesicht, Person, Mädchen enthält.&#10;&#10;Automatisch generierte Beschreibung">
            <a:extLst>
              <a:ext uri="{FF2B5EF4-FFF2-40B4-BE49-F238E27FC236}">
                <a16:creationId xmlns:a16="http://schemas.microsoft.com/office/drawing/2014/main" id="{95B61159-1562-AE61-D1A5-054E17174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0" y="4608237"/>
            <a:ext cx="4276951" cy="2023914"/>
          </a:xfrm>
          <a:prstGeom prst="rect">
            <a:avLst/>
          </a:prstGeom>
        </p:spPr>
      </p:pic>
      <p:pic>
        <p:nvPicPr>
          <p:cNvPr id="17" name="Grafik 16" descr="Ein Bild, das Im Haus, Kleidung, Person, Boden enthält.&#10;&#10;Automatisch generierte Beschreibung">
            <a:extLst>
              <a:ext uri="{FF2B5EF4-FFF2-40B4-BE49-F238E27FC236}">
                <a16:creationId xmlns:a16="http://schemas.microsoft.com/office/drawing/2014/main" id="{BD22B7B8-02A2-41B3-344C-FB52C54AD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20863" b="21754"/>
          <a:stretch/>
        </p:blipFill>
        <p:spPr>
          <a:xfrm>
            <a:off x="4875856" y="4228352"/>
            <a:ext cx="4032448" cy="24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Bildschirmpräsentation (4:3)</PresentationFormat>
  <Paragraphs>367</Paragraphs>
  <Slides>22</Slides>
  <Notes>3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Century Gothic</vt:lpstr>
      <vt:lpstr>Times New Roman</vt:lpstr>
      <vt:lpstr>Wingdings</vt:lpstr>
      <vt:lpstr>Larissa-Design</vt:lpstr>
      <vt:lpstr>PowerPoint-Präsentation</vt:lpstr>
      <vt:lpstr>  Informationen für die Eltern der Erstklässler und Erstklässlerinnen       Herzlich willkommen! </vt:lpstr>
      <vt:lpstr>Die Deutsch-Französische Grundschule </vt:lpstr>
      <vt:lpstr>Die Deutsch-Französische Grundschule </vt:lpstr>
      <vt:lpstr>Die Deutsch-Französische Grundschule </vt:lpstr>
      <vt:lpstr> Beispielstundenplan Halbtag Klasse 1</vt:lpstr>
      <vt:lpstr>Beispielstundenplan Ganztag Klasse 1</vt:lpstr>
      <vt:lpstr>PowerPoint-Präsentation</vt:lpstr>
      <vt:lpstr>PowerPoint-Präsentation</vt:lpstr>
      <vt:lpstr>Was macht Schulbereitschaft aus?</vt:lpstr>
      <vt:lpstr>PowerPoint-Präsentation</vt:lpstr>
      <vt:lpstr>PowerPoint-Präsentation</vt:lpstr>
      <vt:lpstr>PowerPoint-Präsentation</vt:lpstr>
      <vt:lpstr>Informationen Fremdsprachenwahl</vt:lpstr>
      <vt:lpstr>Informationen Fremdsprachenwahl</vt:lpstr>
      <vt:lpstr>Informationen Fremdsprachenwahl</vt:lpstr>
      <vt:lpstr> Besonderheiten Ganztag</vt:lpstr>
      <vt:lpstr>Schulbezirksregelung Staatliches Schulamt Stuttgart</vt:lpstr>
      <vt:lpstr>Umschulung –  Kinder, die außerhalb von Sillenbuch wohnen</vt:lpstr>
      <vt:lpstr>Klassenbildung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vorlage</dc:creator>
  <cp:lastModifiedBy>Hummel, Lilian</cp:lastModifiedBy>
  <cp:revision>249</cp:revision>
  <cp:lastPrinted>2024-11-06T16:05:06Z</cp:lastPrinted>
  <dcterms:created xsi:type="dcterms:W3CDTF">2016-03-08T10:11:44Z</dcterms:created>
  <dcterms:modified xsi:type="dcterms:W3CDTF">2025-11-12T16:55:26Z</dcterms:modified>
</cp:coreProperties>
</file>