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257" r:id="rId3"/>
    <p:sldId id="309" r:id="rId4"/>
    <p:sldId id="310" r:id="rId5"/>
    <p:sldId id="261" r:id="rId6"/>
    <p:sldId id="391" r:id="rId7"/>
    <p:sldId id="366" r:id="rId8"/>
    <p:sldId id="392" r:id="rId9"/>
    <p:sldId id="393" r:id="rId10"/>
    <p:sldId id="263" r:id="rId11"/>
    <p:sldId id="269" r:id="rId12"/>
    <p:sldId id="316" r:id="rId13"/>
    <p:sldId id="390" r:id="rId14"/>
    <p:sldId id="277" r:id="rId15"/>
    <p:sldId id="267" r:id="rId16"/>
    <p:sldId id="383" r:id="rId17"/>
    <p:sldId id="319" r:id="rId18"/>
    <p:sldId id="331" r:id="rId19"/>
    <p:sldId id="330" r:id="rId20"/>
    <p:sldId id="305" r:id="rId21"/>
    <p:sldId id="389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AAC46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519" autoAdjust="0"/>
  </p:normalViewPr>
  <p:slideViewPr>
    <p:cSldViewPr>
      <p:cViewPr varScale="1">
        <p:scale>
          <a:sx n="78" d="100"/>
          <a:sy n="78" d="100"/>
        </p:scale>
        <p:origin x="139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9B8D-F225-40B8-BF39-FE217C86200A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586F-AF2B-448C-8E18-26C8C96238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12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8A87-95C8-4022-A04B-1E8FF08568C0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09FE-7FEE-4282-AD53-0D88A1EF3D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D09FE-7FEE-4282-AD53-0D88A1EF3D3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3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C4FA66-A7DE-46D8-945D-7195273B5184}" type="slidenum">
              <a:rPr lang="de-DE" altLang="de-DE">
                <a:ea typeface="MS PGothic" pitchFamily="34" charset="-128"/>
              </a:rPr>
              <a:pPr/>
              <a:t>14</a:t>
            </a:fld>
            <a:endParaRPr lang="de-DE" altLang="de-DE">
              <a:ea typeface="MS PGothic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029686-7B61-493B-8002-78CAF2A032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EE74-FD12-44C8-849E-73A2F3524EA9}" type="datetimeFigureOut">
              <a:rPr lang="de-DE" smtClean="0"/>
              <a:pPr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hulemble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929"/>
            <a:ext cx="5513367" cy="58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BEBB8FFD-A23C-45AE-AE32-AABCC009FE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4686.2"/>
                  <p14:fade in="2250"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" objId="2"/>
        <p14:stopEvt time="1829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60425"/>
            <a:ext cx="9144000" cy="58444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-7680" y="-583653"/>
            <a:ext cx="8927235" cy="1647056"/>
          </a:xfrm>
        </p:spPr>
        <p:txBody>
          <a:bodyPr>
            <a:normAutofit/>
          </a:bodyPr>
          <a:lstStyle/>
          <a:p>
            <a:pPr eaLnBrk="1" hangingPunct="1"/>
            <a:br>
              <a:rPr lang="de-DE" sz="2000" dirty="0"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Halbtag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2E805D0-9469-4D47-A617-F1D328DA0378}"/>
              </a:ext>
            </a:extLst>
          </p:cNvPr>
          <p:cNvCxnSpPr/>
          <p:nvPr/>
        </p:nvCxnSpPr>
        <p:spPr>
          <a:xfrm>
            <a:off x="9223375" y="531812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ABAEEF7-4C65-435B-93F7-ECF9322D2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31171"/>
              </p:ext>
            </p:extLst>
          </p:nvPr>
        </p:nvGraphicFramePr>
        <p:xfrm>
          <a:off x="251519" y="1394508"/>
          <a:ext cx="8668035" cy="4533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370">
                  <a:extLst>
                    <a:ext uri="{9D8B030D-6E8A-4147-A177-3AD203B41FA5}">
                      <a16:colId xmlns:a16="http://schemas.microsoft.com/office/drawing/2014/main" val="3279091514"/>
                    </a:ext>
                  </a:extLst>
                </a:gridCol>
                <a:gridCol w="1588324">
                  <a:extLst>
                    <a:ext uri="{9D8B030D-6E8A-4147-A177-3AD203B41FA5}">
                      <a16:colId xmlns:a16="http://schemas.microsoft.com/office/drawing/2014/main" val="2733090007"/>
                    </a:ext>
                  </a:extLst>
                </a:gridCol>
                <a:gridCol w="1460080">
                  <a:extLst>
                    <a:ext uri="{9D8B030D-6E8A-4147-A177-3AD203B41FA5}">
                      <a16:colId xmlns:a16="http://schemas.microsoft.com/office/drawing/2014/main" val="1516579684"/>
                    </a:ext>
                  </a:extLst>
                </a:gridCol>
                <a:gridCol w="1455795">
                  <a:extLst>
                    <a:ext uri="{9D8B030D-6E8A-4147-A177-3AD203B41FA5}">
                      <a16:colId xmlns:a16="http://schemas.microsoft.com/office/drawing/2014/main" val="4127628683"/>
                    </a:ext>
                  </a:extLst>
                </a:gridCol>
                <a:gridCol w="1460080">
                  <a:extLst>
                    <a:ext uri="{9D8B030D-6E8A-4147-A177-3AD203B41FA5}">
                      <a16:colId xmlns:a16="http://schemas.microsoft.com/office/drawing/2014/main" val="2021696930"/>
                    </a:ext>
                  </a:extLst>
                </a:gridCol>
                <a:gridCol w="1199386">
                  <a:extLst>
                    <a:ext uri="{9D8B030D-6E8A-4147-A177-3AD203B41FA5}">
                      <a16:colId xmlns:a16="http://schemas.microsoft.com/office/drawing/2014/main" val="2182211678"/>
                    </a:ext>
                  </a:extLst>
                </a:gridCol>
              </a:tblGrid>
              <a:tr h="413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879113249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7.00 –     8.00 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0989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8.00 -     8.45 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2395456755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8.45 -     9.30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21415255"/>
                  </a:ext>
                </a:extLst>
              </a:tr>
              <a:tr h="59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9.30 -   10.00 Uhr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Vesperpause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3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99253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353378370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10.45 - 11.30 Uhr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92506154"/>
                  </a:ext>
                </a:extLst>
              </a:tr>
              <a:tr h="58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11.30 - 11.45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19355"/>
                  </a:ext>
                </a:extLst>
              </a:tr>
              <a:tr h="450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12.30 - 13.15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780693394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12.30 - 14.00 Uhr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981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4" objId="5"/>
        <p14:stopEvt time="33943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047" y="836712"/>
            <a:ext cx="9121906" cy="59290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1047" y="-6852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Ganztag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9F430A7-91B3-4635-A769-263E3657D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03902"/>
              </p:ext>
            </p:extLst>
          </p:nvPr>
        </p:nvGraphicFramePr>
        <p:xfrm>
          <a:off x="336984" y="1168227"/>
          <a:ext cx="8483488" cy="535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693">
                  <a:extLst>
                    <a:ext uri="{9D8B030D-6E8A-4147-A177-3AD203B41FA5}">
                      <a16:colId xmlns:a16="http://schemas.microsoft.com/office/drawing/2014/main" val="755660869"/>
                    </a:ext>
                  </a:extLst>
                </a:gridCol>
                <a:gridCol w="1238363">
                  <a:extLst>
                    <a:ext uri="{9D8B030D-6E8A-4147-A177-3AD203B41FA5}">
                      <a16:colId xmlns:a16="http://schemas.microsoft.com/office/drawing/2014/main" val="2997992206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2799809377"/>
                    </a:ext>
                  </a:extLst>
                </a:gridCol>
                <a:gridCol w="1413122">
                  <a:extLst>
                    <a:ext uri="{9D8B030D-6E8A-4147-A177-3AD203B41FA5}">
                      <a16:colId xmlns:a16="http://schemas.microsoft.com/office/drawing/2014/main" val="1928824975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1016889852"/>
                    </a:ext>
                  </a:extLst>
                </a:gridCol>
                <a:gridCol w="1410746">
                  <a:extLst>
                    <a:ext uri="{9D8B030D-6E8A-4147-A177-3AD203B41FA5}">
                      <a16:colId xmlns:a16="http://schemas.microsoft.com/office/drawing/2014/main" val="1908002121"/>
                    </a:ext>
                  </a:extLst>
                </a:gridCol>
              </a:tblGrid>
              <a:tr h="369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131283537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7.00 -    8.00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94015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8.00 -    8.45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34417029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8.45 -    9.30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276116089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9.30 -   10.00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Vesperpause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2023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400319872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10.45 - 11.30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37219"/>
                  </a:ext>
                </a:extLst>
              </a:tr>
              <a:tr h="7539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11.30 - 12.30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                                            Pause  und Mittagessen			      </a:t>
                      </a: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81457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12.30 - 13.15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8213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13.15 - 13.30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kleine Pause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847321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13.30 - 14.15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91898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14.15 - 15.00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0445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15.00 - 17.00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919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8" objId="4"/>
        <p14:stopEvt time="20954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80" y="80980"/>
            <a:ext cx="8784976" cy="738336"/>
          </a:xfrm>
        </p:spPr>
        <p:txBody>
          <a:bodyPr>
            <a:normAutofit fontScale="90000"/>
          </a:bodyPr>
          <a:lstStyle/>
          <a:p>
            <a:pPr lvl="0"/>
            <a:br>
              <a:rPr lang="de-DE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de-DE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Besonderheiten Ganztag</a:t>
            </a:r>
          </a:p>
        </p:txBody>
      </p:sp>
      <p:sp>
        <p:nvSpPr>
          <p:cNvPr id="5" name="Rectangle 23"/>
          <p:cNvSpPr/>
          <p:nvPr/>
        </p:nvSpPr>
        <p:spPr>
          <a:xfrm>
            <a:off x="167680" y="1041665"/>
            <a:ext cx="8784976" cy="56886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dirty="0"/>
          </a:p>
        </p:txBody>
      </p:sp>
      <p:sp>
        <p:nvSpPr>
          <p:cNvPr id="7" name="Rectangle 9"/>
          <p:cNvSpPr/>
          <p:nvPr/>
        </p:nvSpPr>
        <p:spPr>
          <a:xfrm>
            <a:off x="455712" y="1185681"/>
            <a:ext cx="8208912" cy="54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</a:endParaRPr>
          </a:p>
          <a:p>
            <a:endParaRPr lang="de-DE" sz="1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Lernzeit (IL) </a:t>
            </a:r>
          </a:p>
          <a:p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Lernzeit anstelle von Hausaufgaben:</a:t>
            </a:r>
          </a:p>
          <a:p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 zusätzliche Übungsstunden mit Lehrkraft und pädagogischer Fachkraft (PF)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 Unterrichtsstunden mit PF oder Lehrer*in doppelt besetzt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Umfang der Übungsaufgaben dem Alter der Kinder angepasst</a:t>
            </a:r>
            <a:endParaRPr lang="de-DE" sz="900" b="1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Häusliches Üben trotzdem notwendig, an individuellen Lernstand angepasst</a:t>
            </a:r>
          </a:p>
          <a:p>
            <a:pPr>
              <a:lnSpc>
                <a:spcPct val="150000"/>
              </a:lnSpc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Themenorientierter Unterricht (TU)</a:t>
            </a:r>
          </a:p>
          <a:p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Zusätzlich zum Kernunterricht vielfältige Angebote zu den Themenbereichen: </a:t>
            </a:r>
          </a:p>
          <a:p>
            <a:pPr>
              <a:lnSpc>
                <a:spcPct val="150000"/>
              </a:lnSpc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Sport und Bewegung, Kunst und Musik, Natur und Welt, Technik</a:t>
            </a:r>
          </a:p>
          <a:p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endParaRPr lang="de-DE" sz="24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3"/>
        <p14:stopEvt time="68513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AA92226F-4A11-400C-927F-BA3B038D8037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C4CCB0-BA93-4771-99E6-3BB2AC2FD50B}"/>
              </a:ext>
            </a:extLst>
          </p:cNvPr>
          <p:cNvSpPr txBox="1"/>
          <p:nvPr/>
        </p:nvSpPr>
        <p:spPr>
          <a:xfrm>
            <a:off x="1172400" y="113742"/>
            <a:ext cx="7576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Ablauf Kooperation </a:t>
            </a:r>
          </a:p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Kindergarten-Grundschule im Vorschuljahr</a:t>
            </a:r>
            <a:endParaRPr lang="de-DE" sz="2700" dirty="0">
              <a:solidFill>
                <a:srgbClr val="0070C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370478-0E69-4096-A20D-9C16270655E8}"/>
              </a:ext>
            </a:extLst>
          </p:cNvPr>
          <p:cNvSpPr txBox="1"/>
          <p:nvPr/>
        </p:nvSpPr>
        <p:spPr>
          <a:xfrm>
            <a:off x="235974" y="1415845"/>
            <a:ext cx="8692510" cy="52880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/>
            <a:endParaRPr lang="de-DE" altLang="de-DE" sz="2000" b="1" dirty="0">
              <a:latin typeface="Century Gothic" panose="020B0502020202020204" pitchFamily="34" charset="0"/>
            </a:endParaRPr>
          </a:p>
          <a:p>
            <a:pPr marL="514350" indent="-514350" algn="just"/>
            <a:r>
              <a:rPr lang="de-DE" altLang="de-DE" sz="2000" b="1" dirty="0">
                <a:latin typeface="Century Gothic" panose="020B0502020202020204" pitchFamily="34" charset="0"/>
              </a:rPr>
              <a:t>Okt. bis März: </a:t>
            </a:r>
            <a:r>
              <a:rPr lang="de-DE" altLang="de-DE" sz="2000" dirty="0">
                <a:latin typeface="Century Gothic" panose="020B0502020202020204" pitchFamily="34" charset="0"/>
              </a:rPr>
              <a:t>	Feststellung der Schulbereitschaft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2- 3 Besuche der Kooperationslehrerin in den 			Einrichtungen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1. und 2. Besuch: Beobachtung 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3. Besuch: eigenes Angebot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Erstellung der Reflexionsbögen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Bei Bedarf: </a:t>
            </a:r>
            <a:r>
              <a:rPr lang="de-DE" altLang="de-DE" sz="2000" dirty="0">
                <a:latin typeface="Century Gothic" panose="020B0502020202020204" pitchFamily="34" charset="0"/>
              </a:rPr>
              <a:t>	Erstellung </a:t>
            </a:r>
            <a:r>
              <a:rPr lang="de-DE" altLang="de-DE" sz="2000" i="1" dirty="0">
                <a:latin typeface="Century Gothic" panose="020B0502020202020204" pitchFamily="34" charset="0"/>
              </a:rPr>
              <a:t>Pädagogischer Bericht 1a </a:t>
            </a:r>
            <a:r>
              <a:rPr lang="de-DE" altLang="de-DE" sz="2000" dirty="0">
                <a:latin typeface="Century Gothic" panose="020B0502020202020204" pitchFamily="34" charset="0"/>
              </a:rPr>
              <a:t>bei Anspruch auf 		ein sonderpädagogisches Bildungsangebot, 			Beratungsgespräche bei eventueller Rückstellung   			oder Besuch der Grundschulförderklasse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6./7.Mai 2024:</a:t>
            </a:r>
            <a:r>
              <a:rPr lang="de-DE" altLang="de-DE" sz="2000" dirty="0">
                <a:latin typeface="Century Gothic" panose="020B0502020202020204" pitchFamily="34" charset="0"/>
              </a:rPr>
              <a:t>	Versand der Reflexionsbögen an die Eltern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Ab Pfingsten:    </a:t>
            </a:r>
            <a:r>
              <a:rPr lang="de-DE" altLang="de-DE" sz="2000" dirty="0">
                <a:latin typeface="Century Gothic" panose="020B0502020202020204" pitchFamily="34" charset="0"/>
              </a:rPr>
              <a:t>Schulbesuch der Vorschulkinder</a:t>
            </a:r>
          </a:p>
          <a:p>
            <a:pPr marL="514350" indent="-514350"/>
            <a:r>
              <a:rPr lang="de-DE" altLang="de-DE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Was macht Schulbereitschaft aus?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latin typeface="Arial" pitchFamily="34" charset="0"/>
              </a:rPr>
              <a:t>       </a:t>
            </a:r>
          </a:p>
          <a:p>
            <a:pPr eaLnBrk="1" hangingPunct="1"/>
            <a:endParaRPr lang="de-DE" altLang="de-DE" sz="2800" b="1" dirty="0"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878932" y="1502253"/>
            <a:ext cx="3097212" cy="17287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Kognitive</a:t>
            </a:r>
          </a:p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Schulfähigkeit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76550" y="3220403"/>
            <a:ext cx="1584325" cy="1943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27538" y="3220403"/>
            <a:ext cx="1512887" cy="19431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400000">
            <a:off x="2734468" y="3871278"/>
            <a:ext cx="1868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Century Gothic" panose="020B0502020202020204" pitchFamily="34" charset="0"/>
              </a:rPr>
              <a:t>      Soziale Schulfähigkeit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5400000">
            <a:off x="3995738" y="4010978"/>
            <a:ext cx="792162" cy="30972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Emotionale Schulfähigkeit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5400000">
            <a:off x="4280218" y="3975652"/>
            <a:ext cx="187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Arial" pitchFamily="34" charset="0"/>
              </a:rPr>
              <a:t>   </a:t>
            </a:r>
            <a:r>
              <a:rPr lang="de-DE" altLang="de-DE" sz="1800" dirty="0">
                <a:latin typeface="Century Gothic" panose="020B0502020202020204" pitchFamily="34" charset="0"/>
              </a:rPr>
              <a:t>Motorische Schulfähigkeit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08" objId="3"/>
        <p14:stopEvt time="22231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96752"/>
            <a:ext cx="9144000" cy="55841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772818"/>
            <a:ext cx="8064896" cy="4124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  </a:t>
            </a:r>
            <a:r>
              <a:rPr lang="de-DE" b="1" dirty="0">
                <a:latin typeface="Century Gothic" panose="020B0502020202020204" pitchFamily="34" charset="0"/>
              </a:rPr>
              <a:t>Feinmotorische Fertigkeiten : </a:t>
            </a:r>
            <a:r>
              <a:rPr lang="de-DE" dirty="0">
                <a:latin typeface="Century Gothic" panose="020B0502020202020204" pitchFamily="34" charset="0"/>
              </a:rPr>
              <a:t>Schuhe binden, schneiden, falten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</a:t>
            </a:r>
            <a:r>
              <a:rPr lang="de-DE" b="1" dirty="0">
                <a:latin typeface="Century Gothic" panose="020B0502020202020204" pitchFamily="34" charset="0"/>
              </a:rPr>
              <a:t>Motorische Fertigkeiten: </a:t>
            </a:r>
            <a:r>
              <a:rPr lang="de-DE" dirty="0">
                <a:latin typeface="Century Gothic" panose="020B0502020202020204" pitchFamily="34" charset="0"/>
              </a:rPr>
              <a:t>hüpfen, Ball fangen, balancieren, klettern</a:t>
            </a:r>
          </a:p>
          <a:p>
            <a:endParaRPr lang="de-DE" i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</a:t>
            </a:r>
            <a:r>
              <a:rPr lang="de-DE" b="1" dirty="0">
                <a:latin typeface="Century Gothic" panose="020B0502020202020204" pitchFamily="34" charset="0"/>
              </a:rPr>
              <a:t>Soziale/ emotionale Fertigkeiten: </a:t>
            </a:r>
            <a:r>
              <a:rPr lang="de-DE" dirty="0">
                <a:latin typeface="Century Gothic" panose="020B0502020202020204" pitchFamily="34" charset="0"/>
              </a:rPr>
              <a:t>warten können, verlieren können,                           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 			                 Umgang mit  Frustration, zuhören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Mathematische Fertigkeiten: </a:t>
            </a:r>
            <a:r>
              <a:rPr lang="de-DE" dirty="0">
                <a:latin typeface="Century Gothic" panose="020B0502020202020204" pitchFamily="34" charset="0"/>
              </a:rPr>
              <a:t>zählen bis 10 vorwärts und rückwärts, 			        würfeln, Anzahlen auf einen Blick  			                       erkennen…</a:t>
            </a:r>
          </a:p>
          <a:p>
            <a:endParaRPr lang="de-DE" b="1" i="1" dirty="0"/>
          </a:p>
          <a:p>
            <a:r>
              <a:rPr lang="de-DE" b="1" dirty="0">
                <a:latin typeface="Century Gothic" panose="020B0502020202020204" pitchFamily="34" charset="0"/>
              </a:rPr>
              <a:t> Sprachliche Fertigkeiten: </a:t>
            </a:r>
            <a:r>
              <a:rPr lang="de-DE" dirty="0">
                <a:latin typeface="Century Gothic" panose="020B0502020202020204" pitchFamily="34" charset="0"/>
              </a:rPr>
              <a:t>auf ganze Sätze achten, viel mit den Kindern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		                sprechen, erzählen lassen</a:t>
            </a:r>
          </a:p>
          <a:p>
            <a:endParaRPr lang="de-DE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84772" y="-315416"/>
            <a:ext cx="8229600" cy="196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Unterstützung durch das Elternhaus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4"/>
        <p14:stopEvt time="64490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004" y="1495828"/>
            <a:ext cx="9144000" cy="5256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85192" y="2069148"/>
            <a:ext cx="8373616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2200" dirty="0">
              <a:latin typeface="Century Gothic" panose="020B0502020202020204" pitchFamily="34" charset="0"/>
            </a:endParaRPr>
          </a:p>
          <a:p>
            <a:endParaRPr lang="de-DE" sz="2200" dirty="0">
              <a:latin typeface="Century Gothic" panose="020B0502020202020204" pitchFamily="34" charset="0"/>
            </a:endParaRPr>
          </a:p>
          <a:p>
            <a:r>
              <a:rPr lang="de-DE" sz="2200" b="1" dirty="0">
                <a:latin typeface="Century Gothic" panose="020B0502020202020204" pitchFamily="34" charset="0"/>
              </a:rPr>
              <a:t>bis 24.11.23 </a:t>
            </a:r>
            <a:r>
              <a:rPr lang="de-DE" sz="2200" dirty="0">
                <a:latin typeface="Century Gothic" panose="020B0502020202020204" pitchFamily="34" charset="0"/>
              </a:rPr>
              <a:t>	Schuleinschreibung (Abgabe der Formulare  		per Email oder Posteinwurf an der Schule)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  <a:p>
            <a:r>
              <a:rPr lang="de-DE" sz="2200" b="1" dirty="0">
                <a:latin typeface="Century Gothic" panose="020B0502020202020204" pitchFamily="34" charset="0"/>
              </a:rPr>
              <a:t>bis 02.02.24</a:t>
            </a:r>
            <a:r>
              <a:rPr lang="de-DE" sz="2200" dirty="0">
                <a:latin typeface="Century Gothic" panose="020B0502020202020204" pitchFamily="34" charset="0"/>
              </a:rPr>
              <a:t>	Änderungen möglich, anschließend wandelt </a:t>
            </a:r>
          </a:p>
          <a:p>
            <a:r>
              <a:rPr lang="de-DE" sz="2200" dirty="0">
                <a:latin typeface="Century Gothic" panose="020B0502020202020204" pitchFamily="34" charset="0"/>
              </a:rPr>
              <a:t>                       sich die Schuleinschreibung automatisch in </a:t>
            </a:r>
          </a:p>
          <a:p>
            <a:r>
              <a:rPr lang="de-DE" sz="2200" dirty="0">
                <a:latin typeface="Century Gothic" panose="020B0502020202020204" pitchFamily="34" charset="0"/>
              </a:rPr>
              <a:t>                       eine Schulanmeldung um.</a:t>
            </a:r>
          </a:p>
          <a:p>
            <a:r>
              <a:rPr lang="de-DE" sz="2200" dirty="0">
                <a:latin typeface="Century Gothic" panose="020B0502020202020204" pitchFamily="34" charset="0"/>
              </a:rPr>
              <a:t>	           späteste Abgabe der Anträge auf Umschulung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  <a:p>
            <a:r>
              <a:rPr lang="de-DE" sz="2200" b="1" dirty="0">
                <a:latin typeface="Century Gothic" panose="020B0502020202020204" pitchFamily="34" charset="0"/>
              </a:rPr>
              <a:t>März 2024      </a:t>
            </a:r>
            <a:r>
              <a:rPr lang="de-DE" sz="2200" dirty="0">
                <a:latin typeface="Century Gothic" panose="020B0502020202020204" pitchFamily="34" charset="0"/>
              </a:rPr>
              <a:t>Klassenbildung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  <a:p>
            <a:r>
              <a:rPr lang="de-DE" sz="2200" dirty="0">
                <a:latin typeface="Century Gothic" panose="020B0502020202020204" pitchFamily="34" charset="0"/>
              </a:rPr>
              <a:t>		</a:t>
            </a:r>
          </a:p>
          <a:p>
            <a:endParaRPr lang="de-DE" sz="28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3203" y="24312"/>
            <a:ext cx="8229600" cy="1570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Einschulung: Zeitablauf und Termine</a:t>
            </a:r>
          </a:p>
        </p:txBody>
      </p:sp>
    </p:spTree>
    <p:extLst>
      <p:ext uri="{BB962C8B-B14F-4D97-AF65-F5344CB8AC3E}">
        <p14:creationId xmlns:p14="http://schemas.microsoft.com/office/powerpoint/2010/main" val="6184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9"/>
        <p14:stopEvt time="64131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318" y="1440196"/>
            <a:ext cx="9144000" cy="5256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Schulbezirksregelung Staatliches Schulamt Stuttgart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53480" y="2020878"/>
            <a:ext cx="7560840" cy="3831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</a:rPr>
              <a:t>Kinder aus Sillenbuch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Jedes Kind</a:t>
            </a:r>
            <a:r>
              <a:rPr lang="af-ZA" sz="2200" i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muss an der Schule des ihm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 zugehörigen Schulbezirks eingeschrieben werden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 (= Stammschule).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Jedes Kind hat ein Recht auf einen Platz an seiner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Stammschule.</a:t>
            </a:r>
          </a:p>
          <a:p>
            <a:pPr>
              <a:defRPr/>
            </a:pPr>
            <a:endParaRPr lang="af-ZA" sz="2400" dirty="0">
              <a:sym typeface="Wingdings" pitchFamily="2" charset="2"/>
            </a:endParaRPr>
          </a:p>
          <a:p>
            <a:pPr marL="457200" indent="-457200">
              <a:buFontTx/>
              <a:buChar char="-"/>
              <a:defRPr/>
            </a:pPr>
            <a:endParaRPr lang="af-ZA" sz="1100" dirty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47" objId="5"/>
        <p14:stopEvt time="63914" objId="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417638"/>
            <a:ext cx="9144000" cy="53650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Umschulung – </a:t>
            </a:r>
            <a:b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Kinder, die außerhalb von Sillenbuch wohnen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662851"/>
            <a:ext cx="8519864" cy="489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 </a:t>
            </a:r>
          </a:p>
          <a:p>
            <a:pPr>
              <a:lnSpc>
                <a:spcPct val="90000"/>
              </a:lnSpc>
            </a:pPr>
            <a:r>
              <a:rPr lang="de-DE" altLang="de-DE" sz="2000" b="1" dirty="0">
                <a:latin typeface="Century Gothic" panose="020B0502020202020204" pitchFamily="34" charset="0"/>
              </a:rPr>
              <a:t>November</a:t>
            </a:r>
            <a:r>
              <a:rPr lang="de-DE" altLang="de-DE" sz="2000" dirty="0">
                <a:latin typeface="Century Gothic" panose="020B0502020202020204" pitchFamily="34" charset="0"/>
              </a:rPr>
              <a:t>: 	Schuleinschreibung an der </a:t>
            </a:r>
            <a:r>
              <a:rPr lang="de-DE" altLang="de-DE" sz="2000" b="1" dirty="0">
                <a:latin typeface="Century Gothic" panose="020B0502020202020204" pitchFamily="34" charset="0"/>
              </a:rPr>
              <a:t>Stammschule</a:t>
            </a:r>
            <a:r>
              <a:rPr lang="de-DE" altLang="de-DE" sz="2000" dirty="0">
                <a:latin typeface="Century Gothic" panose="020B0502020202020204" pitchFamily="34" charset="0"/>
              </a:rPr>
              <a:t> </a:t>
            </a:r>
            <a:endParaRPr lang="de-DE" altLang="de-D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Bis </a:t>
            </a:r>
            <a:r>
              <a:rPr lang="de-DE" altLang="de-DE" sz="2000" b="1" dirty="0">
                <a:latin typeface="Century Gothic" panose="020B0502020202020204" pitchFamily="34" charset="0"/>
              </a:rPr>
              <a:t>2.2.24:	</a:t>
            </a:r>
            <a:r>
              <a:rPr lang="de-DE" altLang="de-DE" sz="2000" dirty="0">
                <a:latin typeface="Century Gothic" panose="020B0502020202020204" pitchFamily="34" charset="0"/>
              </a:rPr>
              <a:t>Bei Umschulungswunsch: 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 		</a:t>
            </a:r>
            <a:r>
              <a:rPr lang="de-DE" altLang="de-DE" sz="2000" b="1" dirty="0">
                <a:latin typeface="Century Gothic" panose="020B0502020202020204" pitchFamily="34" charset="0"/>
              </a:rPr>
              <a:t>Umschulungsantrag an der Stammschule </a:t>
            </a:r>
            <a:r>
              <a:rPr lang="de-DE" altLang="de-DE" sz="2000" dirty="0">
                <a:latin typeface="Century Gothic" panose="020B0502020202020204" pitchFamily="34" charset="0"/>
              </a:rPr>
              <a:t>stellen.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000" b="1" dirty="0">
                <a:latin typeface="Century Gothic" panose="020B0502020202020204" pitchFamily="34" charset="0"/>
              </a:rPr>
              <a:t>Juni 24</a:t>
            </a:r>
            <a:r>
              <a:rPr lang="de-DE" altLang="de-DE" sz="2000" dirty="0">
                <a:latin typeface="Century Gothic" panose="020B0502020202020204" pitchFamily="34" charset="0"/>
              </a:rPr>
              <a:t>: 	Rückmeldungen/Genehmigungen der 		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		Umschulungsanträge </a:t>
            </a:r>
          </a:p>
          <a:p>
            <a:pPr>
              <a:lnSpc>
                <a:spcPct val="90000"/>
              </a:lnSpc>
            </a:pPr>
            <a:endParaRPr lang="de-DE" altLang="de-DE" sz="5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b="1" dirty="0">
                <a:latin typeface="Century Gothic" panose="020B0502020202020204" pitchFamily="34" charset="0"/>
              </a:rPr>
              <a:t>Mögliche Umschulungsgründe an die Deutsch-Französische Grundschule: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Halbtagsklasse mit Fremdsprache Französisch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Ganztagsklasse mit Fremdsprache Französisch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Ganztagsklasse mit Fremdsprache Englisch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  Aufnahme nur möglich bei freien Plätzen in der gewünschten Klasse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  In Absprache mit dem Staatlichen Schulamt Stuttgart 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71" objId="4"/>
        <p14:stopEvt time="5729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148" y="1052736"/>
            <a:ext cx="9113852" cy="579118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163417"/>
            <a:ext cx="8291264" cy="5419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altLang="de-DE" sz="2400" b="1" dirty="0"/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Anzahl der angemeldeten </a:t>
            </a:r>
            <a:r>
              <a:rPr lang="de-DE" altLang="de-DE" sz="2200" b="1" dirty="0" err="1">
                <a:latin typeface="Century Gothic" panose="020B0502020202020204" pitchFamily="34" charset="0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</a:rPr>
              <a:t> Kinder</a:t>
            </a:r>
          </a:p>
          <a:p>
            <a:pPr>
              <a:lnSpc>
                <a:spcPct val="90000"/>
              </a:lnSpc>
            </a:pPr>
            <a:endParaRPr lang="de-DE" altLang="de-DE" sz="8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de-DE" altLang="de-DE" sz="2200" dirty="0">
                <a:latin typeface="Century Gothic" panose="020B0502020202020204" pitchFamily="34" charset="0"/>
              </a:rPr>
              <a:t>bestimmt die Anzahl der Klassen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Wahl der </a:t>
            </a:r>
            <a:r>
              <a:rPr lang="de-DE" altLang="de-DE" sz="2200" b="1" dirty="0" err="1">
                <a:latin typeface="Century Gothic" panose="020B0502020202020204" pitchFamily="34" charset="0"/>
                <a:sym typeface="Wingdings" pitchFamily="2" charset="2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 Eltern (bis spätestens 02.2.24)</a:t>
            </a:r>
          </a:p>
          <a:p>
            <a:pPr>
              <a:lnSpc>
                <a:spcPct val="90000"/>
              </a:lnSpc>
            </a:pPr>
            <a:endParaRPr lang="de-DE" altLang="de-DE" sz="8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bestimmt, welche Kombination zustande kommt:</a:t>
            </a:r>
          </a:p>
          <a:p>
            <a:pPr>
              <a:lnSpc>
                <a:spcPct val="90000"/>
              </a:lnSpc>
            </a:pPr>
            <a:endParaRPr lang="de-DE" altLang="de-DE" sz="24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Halbtagsklasse mit Fremdsprache Französisch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Halbtagsklasse mit Fremdsprache Englisch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Ganztagsklasse mit Fremdsprache Französisch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Ganztagsklasse mit Fremdsprache Englisch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Klassenbildung erfolgt durch das Staatliche Schulamt.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sym typeface="Wingdings" pitchFamily="2" charset="2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Klassenbildung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5"/>
        <p14:stopEvt time="56889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3433520F-5768-6BC6-E50F-0A59C661F23C}"/>
              </a:ext>
            </a:extLst>
          </p:cNvPr>
          <p:cNvSpPr/>
          <p:nvPr/>
        </p:nvSpPr>
        <p:spPr>
          <a:xfrm>
            <a:off x="0" y="18848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3200" dirty="0">
                <a:solidFill>
                  <a:schemeClr val="tx1"/>
                </a:solidFill>
              </a:rPr>
              <a:t>dv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Informationsabend 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zur Einschulung 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im Schuljahr 2024/ 2025</a:t>
            </a: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Herzlich willkommen </a:t>
            </a:r>
            <a:b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 der Deutsch-Französischen Grundschule Sillenbuch!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4" descr="schulemblem">
            <a:extLst>
              <a:ext uri="{FF2B5EF4-FFF2-40B4-BE49-F238E27FC236}">
                <a16:creationId xmlns:a16="http://schemas.microsoft.com/office/drawing/2014/main" id="{B433D73A-E105-455F-B95C-D6A8C29D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2488346"/>
            <a:ext cx="2376264" cy="25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7" objId="5"/>
        <p14:stopEvt time="51124" objId="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88" y="0"/>
            <a:ext cx="5445224" cy="57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CECE0C-61F7-45F1-9394-38629637CC0D}"/>
              </a:ext>
            </a:extLst>
          </p:cNvPr>
          <p:cNvSpPr txBox="1"/>
          <p:nvPr/>
        </p:nvSpPr>
        <p:spPr>
          <a:xfrm>
            <a:off x="611560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Vielen Dank für Ihre Aufmerksamkeit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6" objId="3"/>
        <p14:stopEvt time="48390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47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4457D504-0104-4161-AD1D-9591B4588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8" objId="2"/>
        <p14:stopEvt time="6571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619672" y="1844675"/>
            <a:ext cx="5832648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Schulleiterin: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Annette Schert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619672" y="2348880"/>
            <a:ext cx="584835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i.V. Konrektorin: </a:t>
            </a:r>
            <a:r>
              <a:rPr lang="de-DE" sz="1600" dirty="0">
                <a:latin typeface="Century Gothic" panose="020B0502020202020204" pitchFamily="34" charset="0"/>
              </a:rPr>
              <a:t>Lilian Hummel</a:t>
            </a:r>
          </a:p>
          <a:p>
            <a:pPr algn="ctr"/>
            <a:endParaRPr lang="de-DE" sz="1600" dirty="0">
              <a:latin typeface="Arial" pitchFamily="34" charset="0"/>
            </a:endParaRPr>
          </a:p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Französische Schulleiterin: </a:t>
            </a:r>
            <a:r>
              <a:rPr lang="de-DE" sz="1600" dirty="0">
                <a:latin typeface="Century Gothic" panose="020B0502020202020204" pitchFamily="34" charset="0"/>
              </a:rPr>
              <a:t>Catherine </a:t>
            </a:r>
            <a:r>
              <a:rPr lang="de-DE" sz="1600" dirty="0" err="1">
                <a:latin typeface="Century Gothic" panose="020B0502020202020204" pitchFamily="34" charset="0"/>
              </a:rPr>
              <a:t>Koudou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19672" y="3861048"/>
            <a:ext cx="2954288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Modellschule mit Französisch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 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Sillenbuch, Stadtgebiet Stuttgart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716016" y="3861048"/>
            <a:ext cx="2736304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Stadtteilschule mit Englisch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Stadtteil </a:t>
            </a:r>
            <a:r>
              <a:rPr lang="de-DE" sz="1400" dirty="0" err="1">
                <a:latin typeface="Century Gothic" panose="020B0502020202020204" pitchFamily="34" charset="0"/>
              </a:rPr>
              <a:t>Sillenbuch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3000" cy="1143000"/>
          </a:xfrm>
        </p:spPr>
        <p:txBody>
          <a:bodyPr/>
          <a:lstStyle/>
          <a:p>
            <a:pPr eaLnBrk="1" hangingPunct="1"/>
            <a:r>
              <a:rPr lang="de-DE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9672" y="5071864"/>
            <a:ext cx="5832648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Kooperationspartner im </a:t>
            </a:r>
            <a:r>
              <a:rPr lang="de-DE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Halbtag</a:t>
            </a:r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  <a:r>
              <a:rPr lang="de-DE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Ganztag</a:t>
            </a:r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de-DE" sz="1600" dirty="0">
                <a:latin typeface="Century Gothic" panose="020B0502020202020204" pitchFamily="34" charset="0"/>
              </a:rPr>
              <a:t>Stuttgarter Jugendhausgesellschaft</a:t>
            </a:r>
          </a:p>
          <a:p>
            <a:pPr algn="ctr"/>
            <a:r>
              <a:rPr lang="de-DE" sz="1600" dirty="0">
                <a:latin typeface="Century Gothic" panose="020B0502020202020204" pitchFamily="34" charset="0"/>
              </a:rPr>
              <a:t>Leitung:  Axel Hanser</a:t>
            </a:r>
          </a:p>
          <a:p>
            <a:pPr algn="ctr"/>
            <a:r>
              <a:rPr lang="de-DE" sz="1600" dirty="0">
                <a:latin typeface="Century Gothic" panose="020B0502020202020204" pitchFamily="34" charset="0"/>
              </a:rPr>
              <a:t>Stellvertretende Leitung: Benjamin Schmidt</a:t>
            </a:r>
          </a:p>
        </p:txBody>
      </p:sp>
      <p:sp>
        <p:nvSpPr>
          <p:cNvPr id="10" name="Gleichschenkliges Dreieck 9"/>
          <p:cNvSpPr/>
          <p:nvPr/>
        </p:nvSpPr>
        <p:spPr>
          <a:xfrm>
            <a:off x="1691680" y="1196752"/>
            <a:ext cx="57606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2"/>
        <p14:stopEvt time="896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9512" y="1961456"/>
            <a:ext cx="8640960" cy="4779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876776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ca. 400 Schulkinder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376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Aktueller Stand: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10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2 -3 Klassen pro Klassenstufe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	</a:t>
            </a:r>
            <a:r>
              <a:rPr lang="de-DE" sz="1600" dirty="0">
                <a:latin typeface="Century Gothic" panose="020B0502020202020204" pitchFamily="34" charset="0"/>
              </a:rPr>
              <a:t>Etat </a:t>
            </a:r>
            <a:r>
              <a:rPr lang="de-DE" sz="1600" dirty="0" err="1">
                <a:latin typeface="Century Gothic" panose="020B0502020202020204" pitchFamily="34" charset="0"/>
              </a:rPr>
              <a:t>actuel</a:t>
            </a:r>
            <a:r>
              <a:rPr lang="de-DE" sz="1600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8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Klassen pro Klassenstufe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Alle Klassen mit Deutschunterricht und Sachfächern in deutscher Sprache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71800" y="7245424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Bildungsplan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Lehrkräfte des Landes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Fremdsprachenunterricht: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Englisch ab Klasse 3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Französisch ab Klasse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644008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Ecole du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réseau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AEFE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Programmes de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l’Education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Nationale,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Professeurs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écoles</a:t>
            </a: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Unterricht in deutscher Sprache: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Bildungsplan und Lehrkräfte des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Landes BW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31" objId="6"/>
        <p14:stopEvt time="70942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957" y="1294706"/>
            <a:ext cx="8784976" cy="5288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8122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788397"/>
            <a:ext cx="8144452" cy="355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788297" y="3094501"/>
            <a:ext cx="3384376" cy="2854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Stadtteilschule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Fremdsprache Englisch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ab Klasse 3</a:t>
            </a:r>
          </a:p>
          <a:p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Isosceles Triangle 16"/>
          <p:cNvSpPr/>
          <p:nvPr/>
        </p:nvSpPr>
        <p:spPr>
          <a:xfrm rot="10800000">
            <a:off x="1400365" y="2522849"/>
            <a:ext cx="216024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Isosceles Triangle 16"/>
          <p:cNvSpPr/>
          <p:nvPr/>
        </p:nvSpPr>
        <p:spPr>
          <a:xfrm rot="10800000">
            <a:off x="5545088" y="2504679"/>
            <a:ext cx="2016224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0D4F63-8F90-714E-3C0D-A2B93A77F842}"/>
              </a:ext>
            </a:extLst>
          </p:cNvPr>
          <p:cNvSpPr/>
          <p:nvPr/>
        </p:nvSpPr>
        <p:spPr>
          <a:xfrm>
            <a:off x="4861012" y="3094501"/>
            <a:ext cx="3311388" cy="2854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Modellschule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Grundlage: Staatsvertrag mit Frankreich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Fremdsprache Französisch ab Klasse 1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94" objId="6"/>
        <p14:stopEvt time="53336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535210"/>
            <a:ext cx="8712968" cy="24652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6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Fremdsprache Englisch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Klasse 1/2 :   kein Englischunterricht, 1 Stunde Deutsch,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	          1 Stunde Mathematik zusätzlich	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Klasse 3/4 :  2 Stunden Englisch 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DFC230-2AA1-BF45-6E25-116106E9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02" y="44512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628800"/>
            <a:ext cx="8712968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Kl.1/2:		2 Stunden Französischunterricht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(mit deutscher Lehrkraft und </a:t>
            </a:r>
            <a:r>
              <a:rPr lang="de-DE" altLang="de-DE" sz="2200" dirty="0" err="1">
                <a:latin typeface="Century Gothic" panose="020B0502020202020204" pitchFamily="34" charset="0"/>
              </a:rPr>
              <a:t>MuttersprachlerIn</a:t>
            </a:r>
            <a:r>
              <a:rPr lang="de-DE" altLang="de-DE" sz="2200" dirty="0">
                <a:latin typeface="Century Gothic" panose="020B0502020202020204" pitchFamily="34" charset="0"/>
              </a:rPr>
              <a:t>)</a:t>
            </a:r>
          </a:p>
          <a:p>
            <a:pPr marL="514350" indent="-514350"/>
            <a:endParaRPr lang="de-DE" altLang="de-DE" sz="1000" b="1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 3 / 4:   4 Stunden Französischunterricht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(davon 2 Stunden mit deutscher Lehrkraft und 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Muttersprachlerin)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Ende Kl.4 : 	Sprachzertifikat A 1.1 (freiwillige Möglichkeit)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B5928-7886-AE1C-B1CF-3F4C9998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9" y="48636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628800"/>
            <a:ext cx="8712968" cy="373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Klassenstufe 1-4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Deutsch-Französische Begegnungen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Partnerklassen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Gemeinsame Aktionen, Ausflüge, Projekte, Feste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Tägliches Miteinander</a:t>
            </a:r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B5928-7886-AE1C-B1CF-3F4C9998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9" y="48636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957" y="1294706"/>
            <a:ext cx="8784976" cy="5288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8122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762459"/>
            <a:ext cx="5323656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708" y="1755978"/>
            <a:ext cx="2592288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865512"/>
            <a:ext cx="3307432" cy="3443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</a:t>
            </a:r>
            <a:r>
              <a:rPr lang="de-DE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Halbtag</a:t>
            </a: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Freitag: </a:t>
            </a:r>
          </a:p>
          <a:p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11.30/12.30/13.15 Uhr</a:t>
            </a:r>
          </a:p>
          <a:p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Stundenplan)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3995936" y="2847582"/>
            <a:ext cx="4616060" cy="3443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</a:t>
            </a:r>
            <a:r>
              <a:rPr lang="de-DE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Ganztag</a:t>
            </a: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Donnerstag: </a:t>
            </a:r>
          </a:p>
          <a:p>
            <a:pPr lvl="0"/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15.00 Uhr</a:t>
            </a:r>
          </a:p>
          <a:p>
            <a:pPr lvl="0"/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Freitag: </a:t>
            </a:r>
          </a:p>
          <a:p>
            <a:pPr lvl="0"/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Uhr – 11.30/12.30/13.15 Uhr </a:t>
            </a: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Stundenplan)</a:t>
            </a:r>
          </a:p>
          <a:p>
            <a:pPr lvl="0"/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6"/>
          <p:cNvSpPr/>
          <p:nvPr/>
        </p:nvSpPr>
        <p:spPr>
          <a:xfrm rot="10800000">
            <a:off x="6019708" y="2421991"/>
            <a:ext cx="2537803" cy="2636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Isosceles Triangle 16"/>
          <p:cNvSpPr/>
          <p:nvPr/>
        </p:nvSpPr>
        <p:spPr>
          <a:xfrm rot="10800000">
            <a:off x="455595" y="2399555"/>
            <a:ext cx="216024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Isosceles Triangle 16"/>
          <p:cNvSpPr/>
          <p:nvPr/>
        </p:nvSpPr>
        <p:spPr>
          <a:xfrm rot="10800000">
            <a:off x="3774976" y="2421991"/>
            <a:ext cx="2016224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94" objId="6"/>
        <p14:stopEvt time="53336" objId="6"/>
      </p14:showEvtLst>
    </p:ext>
  </p:extLs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Bildschirmpräsentation (4:3)</PresentationFormat>
  <Paragraphs>398</Paragraphs>
  <Slides>21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Larissa-Design</vt:lpstr>
      <vt:lpstr>PowerPoint-Präsentation</vt:lpstr>
      <vt:lpstr>   Informationsabend  zur Einschulung  im Schuljahr 2024/ 2025       Herzlich willkommen  an der Deutsch-Französischen Grundschule Sillenbuch! </vt:lpstr>
      <vt:lpstr>Die Deutsch-Französische Grundschule </vt:lpstr>
      <vt:lpstr>Die Deutsch-Französische Grundschule </vt:lpstr>
      <vt:lpstr>Die Deutsch-Französische Grundschule </vt:lpstr>
      <vt:lpstr>Informationen Fremdsprachenwahl</vt:lpstr>
      <vt:lpstr>Informationen Fremdsprachenwahl</vt:lpstr>
      <vt:lpstr>Informationen Fremdsprachenwahl</vt:lpstr>
      <vt:lpstr>Die Deutsch-Französische Grundschule </vt:lpstr>
      <vt:lpstr> Beispielstundenplan Halbtag Klasse 1</vt:lpstr>
      <vt:lpstr>Beispielstundenplan Ganztag Klasse 1</vt:lpstr>
      <vt:lpstr> Besonderheiten Ganztag</vt:lpstr>
      <vt:lpstr>PowerPoint-Präsentation</vt:lpstr>
      <vt:lpstr>Was macht Schulbereitschaft aus?</vt:lpstr>
      <vt:lpstr>PowerPoint-Präsentation</vt:lpstr>
      <vt:lpstr>PowerPoint-Präsentation</vt:lpstr>
      <vt:lpstr>Schulbezirksregelung Staatliches Schulamt Stuttgart</vt:lpstr>
      <vt:lpstr>Umschulung –  Kinder, die außerhalb von Sillenbuch wohnen</vt:lpstr>
      <vt:lpstr>Klassenbildung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vorlage</dc:creator>
  <cp:lastModifiedBy>Benjamin Faßnacht</cp:lastModifiedBy>
  <cp:revision>236</cp:revision>
  <cp:lastPrinted>2023-10-12T11:36:53Z</cp:lastPrinted>
  <dcterms:created xsi:type="dcterms:W3CDTF">2016-03-08T10:11:44Z</dcterms:created>
  <dcterms:modified xsi:type="dcterms:W3CDTF">2023-10-15T09:07:54Z</dcterms:modified>
</cp:coreProperties>
</file>