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3" r:id="rId2"/>
    <p:sldId id="257" r:id="rId3"/>
    <p:sldId id="390" r:id="rId4"/>
    <p:sldId id="277" r:id="rId5"/>
    <p:sldId id="267" r:id="rId6"/>
    <p:sldId id="309" r:id="rId7"/>
    <p:sldId id="310" r:id="rId8"/>
    <p:sldId id="261" r:id="rId9"/>
    <p:sldId id="263" r:id="rId10"/>
    <p:sldId id="269" r:id="rId11"/>
    <p:sldId id="316" r:id="rId12"/>
    <p:sldId id="319" r:id="rId13"/>
    <p:sldId id="383" r:id="rId14"/>
    <p:sldId id="392" r:id="rId15"/>
    <p:sldId id="331" r:id="rId16"/>
    <p:sldId id="330" r:id="rId17"/>
    <p:sldId id="391" r:id="rId18"/>
    <p:sldId id="366" r:id="rId19"/>
    <p:sldId id="393" r:id="rId20"/>
    <p:sldId id="305" r:id="rId21"/>
    <p:sldId id="389" r:id="rId2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8AAC46"/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519" autoAdjust="0"/>
  </p:normalViewPr>
  <p:slideViewPr>
    <p:cSldViewPr>
      <p:cViewPr varScale="1">
        <p:scale>
          <a:sx n="78" d="100"/>
          <a:sy n="78" d="100"/>
        </p:scale>
        <p:origin x="139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29B8D-F225-40B8-BF39-FE217C86200A}" type="datetimeFigureOut">
              <a:rPr lang="de-DE" smtClean="0"/>
              <a:pPr/>
              <a:t>16.11.2022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4586F-AF2B-448C-8E18-26C8C96238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129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A8A87-95C8-4022-A04B-1E8FF08568C0}" type="datetimeFigureOut">
              <a:rPr lang="de-DE" smtClean="0"/>
              <a:pPr/>
              <a:t>16.11.2022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D09FE-7FEE-4282-AD53-0D88A1EF3D3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26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C4FA66-A7DE-46D8-945D-7195273B5184}" type="slidenum">
              <a:rPr lang="de-DE" altLang="de-DE">
                <a:ea typeface="MS PGothic" pitchFamily="34" charset="-128"/>
              </a:rPr>
              <a:pPr/>
              <a:t>4</a:t>
            </a:fld>
            <a:endParaRPr lang="de-DE" altLang="de-DE">
              <a:ea typeface="MS PGothic" pitchFamily="34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9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D09FE-7FEE-4282-AD53-0D88A1EF3D3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53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16.11.2022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16.11.2022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16.11.2022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029686-7B61-493B-8002-78CAF2A032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16.11.2022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16.11.2022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16.11.2022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16.11.2022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16.11.2022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16.11.2022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16.11.2022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16.11.2022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AEE74-FD12-44C8-849E-73A2F3524EA9}" type="datetimeFigureOut">
              <a:rPr lang="de-DE" smtClean="0"/>
              <a:pPr/>
              <a:t>16.11.2022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hulemblem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08929"/>
            <a:ext cx="5513367" cy="584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1 Titelnummer 1">
            <a:hlinkClick r:id="" action="ppaction://media"/>
            <a:extLst>
              <a:ext uri="{FF2B5EF4-FFF2-40B4-BE49-F238E27FC236}">
                <a16:creationId xmlns:a16="http://schemas.microsoft.com/office/drawing/2014/main" id="{BEBB8FFD-A23C-45AE-AE32-AABCC009FED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4686.2"/>
                  <p14:fade in="2250" out="4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1" objId="2"/>
        <p14:stopEvt time="18295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1047" y="836712"/>
            <a:ext cx="9121906" cy="59290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11047" y="-68522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Beispielstundenplan Ganztag Klasse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69F430A7-91B3-4635-A769-263E3657D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03902"/>
              </p:ext>
            </p:extLst>
          </p:nvPr>
        </p:nvGraphicFramePr>
        <p:xfrm>
          <a:off x="336984" y="1168227"/>
          <a:ext cx="8483488" cy="5357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6693">
                  <a:extLst>
                    <a:ext uri="{9D8B030D-6E8A-4147-A177-3AD203B41FA5}">
                      <a16:colId xmlns:a16="http://schemas.microsoft.com/office/drawing/2014/main" val="755660869"/>
                    </a:ext>
                  </a:extLst>
                </a:gridCol>
                <a:gridCol w="1238363">
                  <a:extLst>
                    <a:ext uri="{9D8B030D-6E8A-4147-A177-3AD203B41FA5}">
                      <a16:colId xmlns:a16="http://schemas.microsoft.com/office/drawing/2014/main" val="2997992206"/>
                    </a:ext>
                  </a:extLst>
                </a:gridCol>
                <a:gridCol w="1417282">
                  <a:extLst>
                    <a:ext uri="{9D8B030D-6E8A-4147-A177-3AD203B41FA5}">
                      <a16:colId xmlns:a16="http://schemas.microsoft.com/office/drawing/2014/main" val="2799809377"/>
                    </a:ext>
                  </a:extLst>
                </a:gridCol>
                <a:gridCol w="1413122">
                  <a:extLst>
                    <a:ext uri="{9D8B030D-6E8A-4147-A177-3AD203B41FA5}">
                      <a16:colId xmlns:a16="http://schemas.microsoft.com/office/drawing/2014/main" val="1928824975"/>
                    </a:ext>
                  </a:extLst>
                </a:gridCol>
                <a:gridCol w="1417282">
                  <a:extLst>
                    <a:ext uri="{9D8B030D-6E8A-4147-A177-3AD203B41FA5}">
                      <a16:colId xmlns:a16="http://schemas.microsoft.com/office/drawing/2014/main" val="1016889852"/>
                    </a:ext>
                  </a:extLst>
                </a:gridCol>
                <a:gridCol w="1410746">
                  <a:extLst>
                    <a:ext uri="{9D8B030D-6E8A-4147-A177-3AD203B41FA5}">
                      <a16:colId xmlns:a16="http://schemas.microsoft.com/office/drawing/2014/main" val="1908002121"/>
                    </a:ext>
                  </a:extLst>
                </a:gridCol>
              </a:tblGrid>
              <a:tr h="369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Zeit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Montag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Dienstag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Mittwoch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Donnerstag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Freitag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extLst>
                  <a:ext uri="{0D108BD9-81ED-4DB2-BD59-A6C34878D82A}">
                    <a16:rowId xmlns:a16="http://schemas.microsoft.com/office/drawing/2014/main" val="1312835376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7.00 -    8.00 Uhr 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Optionale Betreuung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094015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8.00 -    8.45 Uhr 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extLst>
                  <a:ext uri="{0D108BD9-81ED-4DB2-BD59-A6C34878D82A}">
                    <a16:rowId xmlns:a16="http://schemas.microsoft.com/office/drawing/2014/main" val="344170296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8.45 -    9.30 </a:t>
                      </a:r>
                      <a:r>
                        <a:rPr lang="fr-FR" sz="1400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    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extLst>
                  <a:ext uri="{0D108BD9-81ED-4DB2-BD59-A6C34878D82A}">
                    <a16:rowId xmlns:a16="http://schemas.microsoft.com/office/drawing/2014/main" val="276116089"/>
                  </a:ext>
                </a:extLst>
              </a:tr>
              <a:tr h="534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9.30 -   10.00 Uhr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Vesperpause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Bewegungspause</a:t>
                      </a:r>
                      <a:endParaRPr lang="de-DE" sz="1400" b="1" kern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020236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10.00 - 10.45 </a:t>
                      </a:r>
                      <a:r>
                        <a:rPr lang="fr-FR" sz="1400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extLst>
                  <a:ext uri="{0D108BD9-81ED-4DB2-BD59-A6C34878D82A}">
                    <a16:rowId xmlns:a16="http://schemas.microsoft.com/office/drawing/2014/main" val="4003198729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10.45 - 11.30 Uhr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AU/IL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137219"/>
                  </a:ext>
                </a:extLst>
              </a:tr>
              <a:tr h="7539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11.30 - 12.30 </a:t>
                      </a:r>
                      <a:r>
                        <a:rPr lang="fr-FR" sz="1400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                                            Pause  und Mittagessen			      </a:t>
                      </a:r>
                    </a:p>
                  </a:txBody>
                  <a:tcPr marL="36557" marR="365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81457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12.30 - 13.15 </a:t>
                      </a:r>
                      <a:r>
                        <a:rPr lang="fr-FR" sz="1400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38213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13.15 - 13.30 Uhr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kleine Pause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847321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13.30 - 14.15 Uhr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091898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14.15 - 15.00 Uhr 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AU/IL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504459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15.00 - 17.00 Uhr 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Optionale Betreuung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3919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8" objId="4"/>
        <p14:stopEvt time="20954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80" y="80980"/>
            <a:ext cx="8784976" cy="738336"/>
          </a:xfrm>
        </p:spPr>
        <p:txBody>
          <a:bodyPr>
            <a:normAutofit fontScale="90000"/>
          </a:bodyPr>
          <a:lstStyle/>
          <a:p>
            <a:pPr lvl="0"/>
            <a:br>
              <a:rPr lang="de-DE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</a:br>
            <a:r>
              <a:rPr lang="de-DE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Besonderheiten Ganztag</a:t>
            </a:r>
          </a:p>
        </p:txBody>
      </p:sp>
      <p:sp>
        <p:nvSpPr>
          <p:cNvPr id="5" name="Rectangle 23"/>
          <p:cNvSpPr/>
          <p:nvPr/>
        </p:nvSpPr>
        <p:spPr>
          <a:xfrm>
            <a:off x="251520" y="980728"/>
            <a:ext cx="8784976" cy="56886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de-DE" dirty="0"/>
          </a:p>
        </p:txBody>
      </p:sp>
      <p:sp>
        <p:nvSpPr>
          <p:cNvPr id="7" name="Rectangle 9"/>
          <p:cNvSpPr/>
          <p:nvPr/>
        </p:nvSpPr>
        <p:spPr>
          <a:xfrm>
            <a:off x="539552" y="1124744"/>
            <a:ext cx="8208912" cy="540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de-DE" sz="2000" dirty="0">
              <a:latin typeface="Century Gothic" panose="020B0502020202020204" pitchFamily="34" charset="0"/>
            </a:endParaRPr>
          </a:p>
          <a:p>
            <a:endParaRPr lang="de-DE" sz="24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endParaRPr lang="de-DE" sz="2400" b="1" dirty="0">
              <a:solidFill>
                <a:srgbClr val="92D050"/>
              </a:solidFill>
            </a:endParaRPr>
          </a:p>
          <a:p>
            <a:endParaRPr lang="de-DE" sz="100" b="1" dirty="0">
              <a:solidFill>
                <a:schemeClr val="tx1"/>
              </a:solidFill>
            </a:endParaRPr>
          </a:p>
          <a:p>
            <a:endParaRPr lang="de-D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de-D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Lernzeit (IL) </a:t>
            </a:r>
          </a:p>
          <a:p>
            <a:endParaRPr lang="de-D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de-D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Lernzeit anstelle von Hausaufgaben:</a:t>
            </a:r>
          </a:p>
          <a:p>
            <a:endParaRPr lang="de-DE" sz="10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4 zusätzliche Übungsstunden mit Lehrkraft und pädagogischer Fachkraft (PF)  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2 Unterrichtsstunden mit PF oder Lehrer*in doppelt besetzt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Umfang der Übungsaufgaben ist dem Alter der Kinder angepasst</a:t>
            </a:r>
            <a:endParaRPr lang="de-DE" sz="900" b="1" dirty="0">
              <a:solidFill>
                <a:schemeClr val="tx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Häusliches Üben trotzdem weiterhin notwendig, an individuellen Lernstand angepasst</a:t>
            </a:r>
          </a:p>
          <a:p>
            <a:pPr>
              <a:lnSpc>
                <a:spcPct val="150000"/>
              </a:lnSpc>
            </a:pPr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r>
              <a:rPr lang="de-D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Themenorientierter Unterricht (TU)</a:t>
            </a:r>
          </a:p>
          <a:p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Zusätzlich zum Kernunterricht vielfältige Angebote zu den Themenbereichen: </a:t>
            </a:r>
          </a:p>
          <a:p>
            <a:pPr>
              <a:lnSpc>
                <a:spcPct val="150000"/>
              </a:lnSpc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Sport und Bewegung, Kunst und Musik, Natur und Welt, Technik</a:t>
            </a:r>
          </a:p>
          <a:p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pPr marL="342900" indent="-342900">
              <a:buFontTx/>
              <a:buChar char="-"/>
            </a:pPr>
            <a:endParaRPr lang="de-DE" sz="2400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     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2" objId="3"/>
        <p14:stopEvt time="68513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4318" y="1440196"/>
            <a:ext cx="9144000" cy="52565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Schulbezirksregelung Staatliches Schulamt Stuttgart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753480" y="2020878"/>
            <a:ext cx="7560840" cy="3831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b="1" dirty="0">
                <a:latin typeface="Century Gothic" panose="020B0502020202020204" pitchFamily="34" charset="0"/>
              </a:rPr>
              <a:t>Kinder aus Sillenbuch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2200" b="1" dirty="0">
              <a:latin typeface="Century Gothic" panose="020B0502020202020204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b="1" dirty="0">
                <a:latin typeface="Century Gothic" panose="020B0502020202020204" pitchFamily="34" charset="0"/>
                <a:sym typeface="Wingdings" pitchFamily="2" charset="2"/>
              </a:rPr>
              <a:t> </a:t>
            </a: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   Schuleinschreibung an der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    Deutsch-Französischen Grundschule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    (= Stammschule).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2200" dirty="0">
              <a:latin typeface="Century Gothic" panose="020B0502020202020204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     Jedes Kind hat ein Recht auf einen Platz an seiner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     Stammschule.</a:t>
            </a:r>
          </a:p>
          <a:p>
            <a:pPr>
              <a:defRPr/>
            </a:pPr>
            <a:endParaRPr lang="af-ZA" sz="2400" dirty="0">
              <a:sym typeface="Wingdings" pitchFamily="2" charset="2"/>
            </a:endParaRPr>
          </a:p>
          <a:p>
            <a:pPr marL="457200" indent="-457200">
              <a:buFontTx/>
              <a:buChar char="-"/>
              <a:defRPr/>
            </a:pPr>
            <a:endParaRPr lang="af-ZA" sz="1100" dirty="0"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447" objId="5"/>
        <p14:stopEvt time="63914" objId="5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6004" y="1495828"/>
            <a:ext cx="9144000" cy="52565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24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Vorstellung</a:t>
            </a:r>
            <a:r>
              <a:rPr lang="en-US" dirty="0"/>
              <a:t> Workshop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85192" y="2069148"/>
            <a:ext cx="8373616" cy="4278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sz="2200" dirty="0">
              <a:latin typeface="Century Gothic" panose="020B0502020202020204" pitchFamily="34" charset="0"/>
            </a:endParaRPr>
          </a:p>
          <a:p>
            <a:endParaRPr lang="de-DE" sz="2200" dirty="0">
              <a:latin typeface="Century Gothic" panose="020B0502020202020204" pitchFamily="34" charset="0"/>
            </a:endParaRPr>
          </a:p>
          <a:p>
            <a:r>
              <a:rPr lang="de-DE" sz="2200" b="1" dirty="0">
                <a:latin typeface="Century Gothic" panose="020B0502020202020204" pitchFamily="34" charset="0"/>
              </a:rPr>
              <a:t>bis 25.11.22 </a:t>
            </a:r>
            <a:r>
              <a:rPr lang="de-DE" sz="2200" dirty="0">
                <a:latin typeface="Century Gothic" panose="020B0502020202020204" pitchFamily="34" charset="0"/>
              </a:rPr>
              <a:t>	Schuleinschreibung (Abgabe der Formulare  		per Email oder Posteinwurf an der Schule)</a:t>
            </a:r>
          </a:p>
          <a:p>
            <a:endParaRPr lang="de-DE" sz="800" dirty="0">
              <a:latin typeface="Century Gothic" panose="020B0502020202020204" pitchFamily="34" charset="0"/>
            </a:endParaRPr>
          </a:p>
          <a:p>
            <a:r>
              <a:rPr lang="de-DE" sz="2200" b="1" dirty="0">
                <a:latin typeface="Century Gothic" panose="020B0502020202020204" pitchFamily="34" charset="0"/>
              </a:rPr>
              <a:t>bis 03.02.23</a:t>
            </a:r>
            <a:r>
              <a:rPr lang="de-DE" sz="2200" dirty="0">
                <a:latin typeface="Century Gothic" panose="020B0502020202020204" pitchFamily="34" charset="0"/>
              </a:rPr>
              <a:t>	Änderungen möglich, anschließend wandelt </a:t>
            </a:r>
          </a:p>
          <a:p>
            <a:r>
              <a:rPr lang="de-DE" sz="2200" dirty="0">
                <a:latin typeface="Century Gothic" panose="020B0502020202020204" pitchFamily="34" charset="0"/>
              </a:rPr>
              <a:t>                       sich die Schuleinschreibung automatisch in </a:t>
            </a:r>
          </a:p>
          <a:p>
            <a:r>
              <a:rPr lang="de-DE" sz="2200" dirty="0">
                <a:latin typeface="Century Gothic" panose="020B0502020202020204" pitchFamily="34" charset="0"/>
              </a:rPr>
              <a:t>                       eine Schulanmeldung um.</a:t>
            </a:r>
          </a:p>
          <a:p>
            <a:r>
              <a:rPr lang="de-DE" sz="2200" dirty="0">
                <a:latin typeface="Century Gothic" panose="020B0502020202020204" pitchFamily="34" charset="0"/>
              </a:rPr>
              <a:t>	           Anträge auf Umschulung</a:t>
            </a:r>
          </a:p>
          <a:p>
            <a:endParaRPr lang="de-DE" sz="800" dirty="0">
              <a:latin typeface="Century Gothic" panose="020B0502020202020204" pitchFamily="34" charset="0"/>
            </a:endParaRPr>
          </a:p>
          <a:p>
            <a:r>
              <a:rPr lang="de-DE" sz="2200" b="1" dirty="0">
                <a:latin typeface="Century Gothic" panose="020B0502020202020204" pitchFamily="34" charset="0"/>
              </a:rPr>
              <a:t>März 2023</a:t>
            </a:r>
            <a:r>
              <a:rPr lang="de-DE" sz="2200" dirty="0">
                <a:latin typeface="Century Gothic" panose="020B0502020202020204" pitchFamily="34" charset="0"/>
              </a:rPr>
              <a:t>	Klassenbildung</a:t>
            </a:r>
          </a:p>
          <a:p>
            <a:endParaRPr lang="de-DE" sz="800" dirty="0">
              <a:latin typeface="Century Gothic" panose="020B0502020202020204" pitchFamily="34" charset="0"/>
            </a:endParaRPr>
          </a:p>
          <a:p>
            <a:r>
              <a:rPr lang="de-DE" sz="2200" dirty="0">
                <a:latin typeface="Century Gothic" panose="020B0502020202020204" pitchFamily="34" charset="0"/>
              </a:rPr>
              <a:t>		</a:t>
            </a:r>
          </a:p>
          <a:p>
            <a:endParaRPr lang="de-DE" sz="28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13203" y="24312"/>
            <a:ext cx="8229600" cy="1570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Zeitablauf und Termine</a:t>
            </a:r>
          </a:p>
        </p:txBody>
      </p:sp>
    </p:spTree>
    <p:extLst>
      <p:ext uri="{BB962C8B-B14F-4D97-AF65-F5344CB8AC3E}">
        <p14:creationId xmlns:p14="http://schemas.microsoft.com/office/powerpoint/2010/main" val="6184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2" objId="9"/>
        <p14:stopEvt time="64131" objId="9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417638"/>
            <a:ext cx="9144000" cy="536507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Umschulung – </a:t>
            </a:r>
            <a:b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Kinder, die außerhalb von Sillenbuch wohnen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1662851"/>
            <a:ext cx="8519864" cy="4953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de-DE" sz="2000" dirty="0"/>
              <a:t> </a:t>
            </a:r>
          </a:p>
          <a:p>
            <a:pPr>
              <a:lnSpc>
                <a:spcPct val="90000"/>
              </a:lnSpc>
            </a:pPr>
            <a:endParaRPr lang="de-DE" altLang="de-DE" sz="5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de-DE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b="1" dirty="0">
                <a:latin typeface="Century Gothic" panose="020B0502020202020204" pitchFamily="34" charset="0"/>
              </a:rPr>
              <a:t>Mögliche Umschulungsgründe an die Deutsch-Französische Grundschule:</a:t>
            </a:r>
          </a:p>
          <a:p>
            <a:pPr>
              <a:lnSpc>
                <a:spcPct val="90000"/>
              </a:lnSpc>
            </a:pPr>
            <a:endParaRPr lang="de-DE" altLang="de-DE" sz="2000" dirty="0"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de-DE" altLang="de-DE" dirty="0">
                <a:latin typeface="Century Gothic" panose="020B0502020202020204" pitchFamily="34" charset="0"/>
                <a:sym typeface="Wingdings" pitchFamily="2" charset="2"/>
              </a:rPr>
              <a:t>1. Halbtagsklasse mit Fremdsprache Französisch</a:t>
            </a:r>
          </a:p>
          <a:p>
            <a:pPr>
              <a:lnSpc>
                <a:spcPct val="200000"/>
              </a:lnSpc>
            </a:pPr>
            <a:r>
              <a:rPr lang="de-DE" altLang="de-DE" dirty="0">
                <a:latin typeface="Century Gothic" panose="020B0502020202020204" pitchFamily="34" charset="0"/>
                <a:sym typeface="Wingdings" pitchFamily="2" charset="2"/>
              </a:rPr>
              <a:t>2. Ganztagsklasse mit Fremdsprache Französisch</a:t>
            </a:r>
          </a:p>
          <a:p>
            <a:pPr>
              <a:lnSpc>
                <a:spcPct val="200000"/>
              </a:lnSpc>
            </a:pPr>
            <a:r>
              <a:rPr lang="de-DE" altLang="de-DE" dirty="0">
                <a:latin typeface="Century Gothic" panose="020B0502020202020204" pitchFamily="34" charset="0"/>
                <a:sym typeface="Wingdings" pitchFamily="2" charset="2"/>
              </a:rPr>
              <a:t>3. Ganztagsklasse mit Fremdsprache Englisch</a:t>
            </a:r>
          </a:p>
          <a:p>
            <a:pPr>
              <a:lnSpc>
                <a:spcPct val="90000"/>
              </a:lnSpc>
            </a:pPr>
            <a:endParaRPr lang="de-DE" altLang="de-DE" dirty="0">
              <a:latin typeface="Century Gothic" panose="020B0502020202020204" pitchFamily="34" charset="0"/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dirty="0">
                <a:latin typeface="Century Gothic" panose="020B0502020202020204" pitchFamily="34" charset="0"/>
                <a:sym typeface="Wingdings" pitchFamily="2" charset="2"/>
              </a:rPr>
              <a:t>  Aufnahme nur möglich bei freien Plätzen in der gewünschten Klasse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dirty="0">
                <a:latin typeface="Century Gothic" panose="020B0502020202020204" pitchFamily="34" charset="0"/>
                <a:sym typeface="Wingdings" pitchFamily="2" charset="2"/>
              </a:rPr>
              <a:t>  In Absprache mit dem Staatlichen Schulamt Stuttgart </a:t>
            </a:r>
          </a:p>
          <a:p>
            <a:pPr>
              <a:lnSpc>
                <a:spcPct val="90000"/>
              </a:lnSpc>
            </a:pPr>
            <a:endParaRPr lang="de-DE" altLang="de-DE" dirty="0">
              <a:latin typeface="Century Gothic" panose="020B0502020202020204" pitchFamily="34" charset="0"/>
              <a:sym typeface="Wingdings" pitchFamily="2" charset="2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de-DE" altLang="de-DE" dirty="0">
              <a:latin typeface="Century Gothic" panose="020B0502020202020204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de-DE" altLang="de-DE" dirty="0">
              <a:latin typeface="Century Gothic" panose="020B0502020202020204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de-DE" altLang="de-DE" dirty="0">
              <a:latin typeface="Century Gothic" panose="020B0502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67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871" objId="4"/>
        <p14:stopEvt time="57292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417638"/>
            <a:ext cx="9144000" cy="536507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Umschulung – </a:t>
            </a:r>
            <a:b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Kinder, die außerhalb von Sillenbuch wohnen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1662851"/>
            <a:ext cx="8519864" cy="37071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de-DE" sz="2000" dirty="0"/>
              <a:t> </a:t>
            </a:r>
          </a:p>
          <a:p>
            <a:pPr>
              <a:lnSpc>
                <a:spcPct val="90000"/>
              </a:lnSpc>
            </a:pPr>
            <a:r>
              <a:rPr lang="de-DE" altLang="de-DE" sz="2000" dirty="0">
                <a:latin typeface="Century Gothic" panose="020B0502020202020204" pitchFamily="34" charset="0"/>
              </a:rPr>
              <a:t>21.-25. </a:t>
            </a:r>
            <a:r>
              <a:rPr lang="de-DE" altLang="de-DE" sz="2000" b="1" dirty="0">
                <a:latin typeface="Century Gothic" panose="020B0502020202020204" pitchFamily="34" charset="0"/>
              </a:rPr>
              <a:t>November</a:t>
            </a:r>
            <a:r>
              <a:rPr lang="de-DE" altLang="de-DE" sz="2000" dirty="0">
                <a:latin typeface="Century Gothic" panose="020B0502020202020204" pitchFamily="34" charset="0"/>
              </a:rPr>
              <a:t>: 	Schuleinschreibung an der jeweiligen 				</a:t>
            </a:r>
            <a:r>
              <a:rPr lang="de-DE" altLang="de-DE" sz="2000" b="1" dirty="0">
                <a:latin typeface="Century Gothic" panose="020B0502020202020204" pitchFamily="34" charset="0"/>
              </a:rPr>
              <a:t>Stammschule</a:t>
            </a:r>
            <a:r>
              <a:rPr lang="de-DE" altLang="de-DE" sz="2000" dirty="0">
                <a:latin typeface="Century Gothic" panose="020B0502020202020204" pitchFamily="34" charset="0"/>
              </a:rPr>
              <a:t> </a:t>
            </a:r>
            <a:endParaRPr lang="de-DE" altLang="de-DE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de-DE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000" dirty="0">
                <a:latin typeface="Century Gothic" panose="020B0502020202020204" pitchFamily="34" charset="0"/>
              </a:rPr>
              <a:t>Ab sofort bis </a:t>
            </a:r>
            <a:r>
              <a:rPr lang="de-DE" altLang="de-DE" sz="2000" b="1" dirty="0">
                <a:latin typeface="Century Gothic" panose="020B0502020202020204" pitchFamily="34" charset="0"/>
              </a:rPr>
              <a:t>3.2.23:	Umschulungsantrag an der Stammschule </a:t>
            </a:r>
          </a:p>
          <a:p>
            <a:pPr>
              <a:lnSpc>
                <a:spcPct val="90000"/>
              </a:lnSpc>
            </a:pPr>
            <a:r>
              <a:rPr lang="de-DE" altLang="de-DE" sz="2000" b="1" dirty="0">
                <a:latin typeface="Century Gothic" panose="020B0502020202020204" pitchFamily="34" charset="0"/>
              </a:rPr>
              <a:t>			</a:t>
            </a:r>
            <a:r>
              <a:rPr lang="de-DE" altLang="de-DE" sz="2000" dirty="0">
                <a:latin typeface="Century Gothic" panose="020B0502020202020204" pitchFamily="34" charset="0"/>
              </a:rPr>
              <a:t>bei Umschulungswunsch stellen.</a:t>
            </a:r>
          </a:p>
          <a:p>
            <a:pPr>
              <a:lnSpc>
                <a:spcPct val="90000"/>
              </a:lnSpc>
            </a:pPr>
            <a:endParaRPr lang="de-DE" altLang="de-DE" sz="20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000" b="1" dirty="0">
                <a:latin typeface="Century Gothic" panose="020B0502020202020204" pitchFamily="34" charset="0"/>
              </a:rPr>
              <a:t>Mai 23</a:t>
            </a:r>
            <a:r>
              <a:rPr lang="de-DE" altLang="de-DE" sz="2000" dirty="0">
                <a:latin typeface="Century Gothic" panose="020B0502020202020204" pitchFamily="34" charset="0"/>
              </a:rPr>
              <a:t>: 		Rückmeldung über </a:t>
            </a:r>
          </a:p>
          <a:p>
            <a:pPr>
              <a:lnSpc>
                <a:spcPct val="90000"/>
              </a:lnSpc>
            </a:pPr>
            <a:r>
              <a:rPr lang="de-DE" altLang="de-DE" sz="2000" dirty="0">
                <a:latin typeface="Century Gothic" panose="020B0502020202020204" pitchFamily="34" charset="0"/>
              </a:rPr>
              <a:t>			Genehmigung des Umschulungsantrags 				durch die aufnehmende Schule</a:t>
            </a:r>
          </a:p>
          <a:p>
            <a:pPr>
              <a:lnSpc>
                <a:spcPct val="90000"/>
              </a:lnSpc>
            </a:pPr>
            <a:r>
              <a:rPr lang="de-DE" altLang="de-DE" sz="2000" dirty="0">
                <a:latin typeface="Century Gothic" panose="020B0502020202020204" pitchFamily="34" charset="0"/>
              </a:rPr>
              <a:t>			Ablehnung durch das SSA</a:t>
            </a:r>
          </a:p>
          <a:p>
            <a:pPr>
              <a:lnSpc>
                <a:spcPct val="90000"/>
              </a:lnSpc>
            </a:pPr>
            <a:endParaRPr lang="de-DE" altLang="de-DE" sz="5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de-DE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de-DE" dirty="0">
              <a:latin typeface="Century Gothic" panose="020B0502020202020204" pitchFamily="34" charset="0"/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871" objId="4"/>
        <p14:stopEvt time="57292" objId="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268760"/>
            <a:ext cx="9144000" cy="54726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1926000"/>
            <a:ext cx="8352928" cy="46074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e-DE" altLang="de-DE" sz="2400" b="1" dirty="0"/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</a:rPr>
              <a:t>Anzahl der angemeldeten </a:t>
            </a:r>
            <a:r>
              <a:rPr lang="de-DE" altLang="de-DE" sz="2200" b="1" dirty="0" err="1">
                <a:latin typeface="Century Gothic" panose="020B0502020202020204" pitchFamily="34" charset="0"/>
              </a:rPr>
              <a:t>Sillenbucher</a:t>
            </a:r>
            <a:r>
              <a:rPr lang="de-DE" altLang="de-DE" sz="2200" b="1" dirty="0">
                <a:latin typeface="Century Gothic" panose="020B0502020202020204" pitchFamily="34" charset="0"/>
              </a:rPr>
              <a:t> Kinder</a:t>
            </a:r>
          </a:p>
          <a:p>
            <a:pPr>
              <a:lnSpc>
                <a:spcPct val="90000"/>
              </a:lnSpc>
            </a:pPr>
            <a:endParaRPr lang="de-DE" altLang="de-DE" sz="800" b="1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 </a:t>
            </a:r>
            <a:r>
              <a:rPr lang="de-DE" altLang="de-DE" sz="2200" dirty="0">
                <a:latin typeface="Century Gothic" panose="020B0502020202020204" pitchFamily="34" charset="0"/>
              </a:rPr>
              <a:t>bestimmt die Anzahl der Klassen</a:t>
            </a:r>
          </a:p>
          <a:p>
            <a:pPr>
              <a:lnSpc>
                <a:spcPct val="90000"/>
              </a:lnSpc>
            </a:pPr>
            <a:endParaRPr lang="de-DE" altLang="de-DE" sz="2200" dirty="0">
              <a:latin typeface="Century Gothic" panose="020B0502020202020204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  <a:sym typeface="Wingdings" pitchFamily="2" charset="2"/>
              </a:rPr>
              <a:t>Wahl der </a:t>
            </a:r>
            <a:r>
              <a:rPr lang="de-DE" altLang="de-DE" sz="2200" b="1" dirty="0" err="1">
                <a:latin typeface="Century Gothic" panose="020B0502020202020204" pitchFamily="34" charset="0"/>
                <a:sym typeface="Wingdings" pitchFamily="2" charset="2"/>
              </a:rPr>
              <a:t>Sillenbucher</a:t>
            </a:r>
            <a:r>
              <a:rPr lang="de-DE" altLang="de-DE" sz="2200" b="1" dirty="0">
                <a:latin typeface="Century Gothic" panose="020B0502020202020204" pitchFamily="34" charset="0"/>
                <a:sym typeface="Wingdings" pitchFamily="2" charset="2"/>
              </a:rPr>
              <a:t> Eltern (bis spätestens 03.2.23)</a:t>
            </a:r>
          </a:p>
          <a:p>
            <a:pPr>
              <a:lnSpc>
                <a:spcPct val="90000"/>
              </a:lnSpc>
            </a:pPr>
            <a:endParaRPr lang="de-DE" altLang="de-DE" sz="800" b="1" dirty="0">
              <a:latin typeface="Century Gothic" panose="020B0502020202020204" pitchFamily="34" charset="0"/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bestimmt, welche Kombination zustande kommt:</a:t>
            </a:r>
          </a:p>
          <a:p>
            <a:pPr>
              <a:lnSpc>
                <a:spcPct val="90000"/>
              </a:lnSpc>
            </a:pPr>
            <a:endParaRPr lang="de-DE" altLang="de-DE" sz="2400" dirty="0">
              <a:latin typeface="Century Gothic" panose="020B0502020202020204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1. Halbtagsklasse mit Fremdsprache Französisch</a:t>
            </a:r>
          </a:p>
          <a:p>
            <a:pPr>
              <a:lnSpc>
                <a:spcPct val="9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2. Halbtagsklasse mit Fremdsprache Englisch</a:t>
            </a:r>
          </a:p>
          <a:p>
            <a:pPr>
              <a:lnSpc>
                <a:spcPct val="9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3. Ganztagsklasse mit Fremdsprache Französisch</a:t>
            </a:r>
          </a:p>
          <a:p>
            <a:pPr>
              <a:lnSpc>
                <a:spcPct val="9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4. Ganztagsklasse mit Fremdsprache Englisch</a:t>
            </a:r>
          </a:p>
          <a:p>
            <a:pPr>
              <a:lnSpc>
                <a:spcPct val="90000"/>
              </a:lnSpc>
            </a:pPr>
            <a:endParaRPr lang="de-DE" altLang="de-DE" sz="2200" dirty="0">
              <a:latin typeface="Century Gothic" panose="020B0502020202020204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  <a:sym typeface="Wingdings" pitchFamily="2" charset="2"/>
              </a:rPr>
              <a:t>Klassenbildung erfolgt durch das Staatliche Schulamt</a:t>
            </a:r>
          </a:p>
          <a:p>
            <a:pPr>
              <a:lnSpc>
                <a:spcPct val="90000"/>
              </a:lnSpc>
            </a:pPr>
            <a:endParaRPr lang="de-DE" altLang="de-DE" sz="2000" dirty="0">
              <a:sym typeface="Wingdings" pitchFamily="2" charset="2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Klassenbildung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3" objId="5"/>
        <p14:stopEvt time="56889" objId="5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105334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53752" y="45821"/>
            <a:ext cx="9036496" cy="1143000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Informationen Fremdsprachenwahl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15516" y="1535210"/>
            <a:ext cx="8712968" cy="24652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60000"/>
              </a:lnSpc>
            </a:pPr>
            <a:r>
              <a:rPr lang="de-DE" altLang="de-DE" sz="2200" b="1" dirty="0">
                <a:latin typeface="Century Gothic" panose="020B0502020202020204" pitchFamily="34" charset="0"/>
              </a:rPr>
              <a:t>Fremdsprache Englisch</a:t>
            </a:r>
          </a:p>
          <a:p>
            <a:r>
              <a:rPr lang="de-DE" altLang="de-DE" sz="2200" dirty="0">
                <a:latin typeface="Century Gothic" panose="020B0502020202020204" pitchFamily="34" charset="0"/>
              </a:rPr>
              <a:t>Klasse 1/2 :   kein Englischunterricht, 1 Stunde Deutsch + 1  </a:t>
            </a:r>
          </a:p>
          <a:p>
            <a:r>
              <a:rPr lang="de-DE" altLang="de-DE" sz="2200" dirty="0">
                <a:latin typeface="Century Gothic" panose="020B0502020202020204" pitchFamily="34" charset="0"/>
              </a:rPr>
              <a:t>                      Stunde Mathematik zusätzlich	</a:t>
            </a:r>
          </a:p>
          <a:p>
            <a:pPr>
              <a:lnSpc>
                <a:spcPct val="150000"/>
              </a:lnSpc>
            </a:pPr>
            <a:r>
              <a:rPr lang="de-DE" altLang="de-DE" sz="2200" dirty="0">
                <a:latin typeface="Century Gothic" panose="020B0502020202020204" pitchFamily="34" charset="0"/>
              </a:rPr>
              <a:t>Klasse 3/4 :  2 Stunden Englisch </a:t>
            </a:r>
          </a:p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DFC230-2AA1-BF45-6E25-116106E9D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302" y="445125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52" objId="4"/>
        <p14:stopEvt time="22367" objId="4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105334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53752" y="45821"/>
            <a:ext cx="9036496" cy="1143000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Informationen Fremdsprachenwahl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15516" y="1628800"/>
            <a:ext cx="8712968" cy="3077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b="1" dirty="0">
                <a:latin typeface="Century Gothic" panose="020B0502020202020204" pitchFamily="34" charset="0"/>
              </a:rPr>
              <a:t>Fremdsprache Französisch</a:t>
            </a:r>
          </a:p>
          <a:p>
            <a:pPr marL="514350" indent="-514350"/>
            <a:endParaRPr lang="de-DE" altLang="de-DE" sz="22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Kl.1/2:		2 Stunden Französischunterricht mit 				muttersprachlichen Lehrkräften</a:t>
            </a:r>
          </a:p>
          <a:p>
            <a:pPr marL="514350" indent="-514350"/>
            <a:endParaRPr lang="de-DE" altLang="de-DE" sz="1000" b="1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Klasse 3 / 4:   4 Stunden Französischunterricht mit  				muttersprachlichen Lehrkräften</a:t>
            </a:r>
          </a:p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Ende Kl.4 : 	Sprachzertifikat A 1.1 (freiwillige Möglichkeit)</a:t>
            </a:r>
          </a:p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6B5928-7886-AE1C-B1CF-3F4C9998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09" y="48636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52" objId="4"/>
        <p14:stopEvt time="22367" objId="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105334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53752" y="45821"/>
            <a:ext cx="9036496" cy="1143000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Informationen Fremdsprachenwahl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23528" y="1628800"/>
            <a:ext cx="8604956" cy="2954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b="1" dirty="0">
                <a:latin typeface="Century Gothic" panose="020B0502020202020204" pitchFamily="34" charset="0"/>
              </a:rPr>
              <a:t>Fremdsprache Französisch</a:t>
            </a:r>
          </a:p>
          <a:p>
            <a:pPr marL="514350" indent="-514350"/>
            <a:endParaRPr lang="de-DE" altLang="de-DE" sz="22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Klassenstufe 1 - 4</a:t>
            </a:r>
          </a:p>
          <a:p>
            <a:pPr marL="514350" indent="-514350"/>
            <a:endParaRPr lang="de-DE" altLang="de-DE" sz="22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Deutsch-Französische Begegnung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de-DE" altLang="de-DE" sz="2200" dirty="0">
                <a:latin typeface="Century Gothic" panose="020B0502020202020204" pitchFamily="34" charset="0"/>
              </a:rPr>
              <a:t>Partnerklassen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de-DE" altLang="de-DE" sz="2200" dirty="0">
                <a:latin typeface="Century Gothic" panose="020B0502020202020204" pitchFamily="34" charset="0"/>
              </a:rPr>
              <a:t>Gemeinsame Aktionen, Ausflüge, Projekte, Feste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de-DE" altLang="de-DE" sz="2200">
                <a:latin typeface="Century Gothic" panose="020B0502020202020204" pitchFamily="34" charset="0"/>
              </a:rPr>
              <a:t>Tägliches Miteinander</a:t>
            </a:r>
            <a:endParaRPr lang="de-DE" altLang="de-DE" sz="2200" dirty="0">
              <a:latin typeface="Century Gothic" panose="020B0502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6B5928-7886-AE1C-B1CF-3F4C9998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09" y="48636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6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52" objId="4"/>
        <p14:stopEvt time="22367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de-DE" dirty="0">
                <a:latin typeface="Century Gothic" panose="020B0502020202020204" pitchFamily="34" charset="0"/>
              </a:rPr>
            </a:b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Informationen für die Eltern der neuen Erstklässler</a:t>
            </a:r>
            <a:br>
              <a:rPr lang="de-DE" dirty="0">
                <a:latin typeface="Century Gothic" panose="020B0502020202020204" pitchFamily="34" charset="0"/>
              </a:rPr>
            </a:br>
            <a:br>
              <a:rPr lang="de-DE" dirty="0">
                <a:latin typeface="Century Gothic" panose="020B0502020202020204" pitchFamily="34" charset="0"/>
              </a:rPr>
            </a:br>
            <a:br>
              <a:rPr lang="de-DE" dirty="0">
                <a:latin typeface="Century Gothic" panose="020B0502020202020204" pitchFamily="34" charset="0"/>
              </a:rPr>
            </a:br>
            <a:br>
              <a:rPr lang="de-DE" dirty="0">
                <a:latin typeface="Century Gothic" panose="020B0502020202020204" pitchFamily="34" charset="0"/>
              </a:rPr>
            </a:br>
            <a:br>
              <a:rPr lang="de-DE" sz="4000" dirty="0">
                <a:latin typeface="Century Gothic" panose="020B0502020202020204" pitchFamily="34" charset="0"/>
              </a:rPr>
            </a:br>
            <a:br>
              <a:rPr lang="de-DE" sz="4000" dirty="0">
                <a:latin typeface="Century Gothic" panose="020B0502020202020204" pitchFamily="34" charset="0"/>
              </a:rPr>
            </a:br>
            <a:br>
              <a:rPr lang="de-DE" sz="4000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Herzlich willkommen!</a:t>
            </a:r>
            <a:br>
              <a:rPr lang="de-DE" dirty="0">
                <a:latin typeface="Century Gothic" panose="020B0502020202020204" pitchFamily="34" charset="0"/>
              </a:rPr>
            </a:br>
            <a:endParaRPr lang="de-DE" dirty="0">
              <a:latin typeface="Century Gothic" panose="020B0502020202020204" pitchFamily="34" charset="0"/>
            </a:endParaRPr>
          </a:p>
        </p:txBody>
      </p:sp>
      <p:pic>
        <p:nvPicPr>
          <p:cNvPr id="3" name="Picture 4" descr="schulemblem">
            <a:extLst>
              <a:ext uri="{FF2B5EF4-FFF2-40B4-BE49-F238E27FC236}">
                <a16:creationId xmlns:a16="http://schemas.microsoft.com/office/drawing/2014/main" id="{B433D73A-E105-455F-B95C-D6A8C29D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852" y="2132856"/>
            <a:ext cx="2664296" cy="282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7" objId="5"/>
        <p14:stopEvt time="51124" objId="5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chul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388" y="0"/>
            <a:ext cx="5445224" cy="576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CECE0C-61F7-45F1-9394-38629637CC0D}"/>
              </a:ext>
            </a:extLst>
          </p:cNvPr>
          <p:cNvSpPr txBox="1"/>
          <p:nvPr/>
        </p:nvSpPr>
        <p:spPr>
          <a:xfrm>
            <a:off x="611560" y="58772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Century Gothic" panose="020B0502020202020204" pitchFamily="34" charset="0"/>
              </a:rPr>
              <a:t>Vielen Dank für Ihre Aufmerksamkeit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56" objId="3"/>
        <p14:stopEvt time="48390" objId="3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chulembl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6473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1 Titelnummer 1">
            <a:hlinkClick r:id="" action="ppaction://media"/>
            <a:extLst>
              <a:ext uri="{FF2B5EF4-FFF2-40B4-BE49-F238E27FC236}">
                <a16:creationId xmlns:a16="http://schemas.microsoft.com/office/drawing/2014/main" id="{4457D504-0104-4161-AD1D-9591B4588E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8" objId="2"/>
        <p14:stopEvt time="65717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AA92226F-4A11-400C-927F-BA3B038D8037}"/>
              </a:ext>
            </a:extLst>
          </p:cNvPr>
          <p:cNvSpPr/>
          <p:nvPr/>
        </p:nvSpPr>
        <p:spPr>
          <a:xfrm>
            <a:off x="0" y="1151155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C4CCB0-BA93-4771-99E6-3BB2AC2FD50B}"/>
              </a:ext>
            </a:extLst>
          </p:cNvPr>
          <p:cNvSpPr txBox="1"/>
          <p:nvPr/>
        </p:nvSpPr>
        <p:spPr>
          <a:xfrm>
            <a:off x="1172400" y="113742"/>
            <a:ext cx="679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Ablauf Kooperation </a:t>
            </a:r>
          </a:p>
          <a:p>
            <a:pPr algn="ctr"/>
            <a:r>
              <a:rPr lang="de-DE" sz="27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Kiga</a:t>
            </a:r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-Grundschule im Vorschuljahr</a:t>
            </a:r>
            <a:endParaRPr lang="de-DE" sz="2700" dirty="0">
              <a:solidFill>
                <a:srgbClr val="0070C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B370478-0E69-4096-A20D-9C16270655E8}"/>
              </a:ext>
            </a:extLst>
          </p:cNvPr>
          <p:cNvSpPr txBox="1"/>
          <p:nvPr/>
        </p:nvSpPr>
        <p:spPr>
          <a:xfrm>
            <a:off x="215516" y="1379321"/>
            <a:ext cx="8712968" cy="5324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 algn="just"/>
            <a:endParaRPr lang="de-DE" altLang="de-DE" sz="2000" b="1" dirty="0">
              <a:latin typeface="Century Gothic" panose="020B0502020202020204" pitchFamily="34" charset="0"/>
            </a:endParaRPr>
          </a:p>
          <a:p>
            <a:pPr marL="514350" indent="-514350" algn="just"/>
            <a:r>
              <a:rPr lang="de-DE" altLang="de-DE" sz="2000" b="1" dirty="0">
                <a:latin typeface="Century Gothic" panose="020B0502020202020204" pitchFamily="34" charset="0"/>
              </a:rPr>
              <a:t>Okt. bis März: </a:t>
            </a:r>
            <a:r>
              <a:rPr lang="de-DE" altLang="de-DE" sz="2000" dirty="0">
                <a:latin typeface="Century Gothic" panose="020B0502020202020204" pitchFamily="34" charset="0"/>
              </a:rPr>
              <a:t>	Feststellung der Schulbereitschaft</a:t>
            </a:r>
          </a:p>
          <a:p>
            <a:pPr marL="514350" indent="-514350" algn="just"/>
            <a:r>
              <a:rPr lang="de-DE" altLang="de-DE" sz="2000" dirty="0">
                <a:latin typeface="Century Gothic" panose="020B0502020202020204" pitchFamily="34" charset="0"/>
              </a:rPr>
              <a:t>			2- 3 Besuche der Kooperationslehrerin in den 			Einrichtungen</a:t>
            </a:r>
          </a:p>
          <a:p>
            <a:pPr marL="514350" indent="-514350" algn="just"/>
            <a:r>
              <a:rPr lang="de-DE" altLang="de-DE" sz="2000" dirty="0">
                <a:latin typeface="Century Gothic" panose="020B0502020202020204" pitchFamily="34" charset="0"/>
              </a:rPr>
              <a:t>			1. und 2. Besuch: Beobachtung, </a:t>
            </a:r>
          </a:p>
          <a:p>
            <a:pPr marL="514350" indent="-514350" algn="just"/>
            <a:r>
              <a:rPr lang="de-DE" altLang="de-DE" sz="2000" dirty="0">
                <a:latin typeface="Century Gothic" panose="020B0502020202020204" pitchFamily="34" charset="0"/>
              </a:rPr>
              <a:t>			3. Besuch: eigenes Angebot</a:t>
            </a:r>
          </a:p>
          <a:p>
            <a:pPr marL="514350" indent="-514350" algn="just"/>
            <a:r>
              <a:rPr lang="de-DE" altLang="de-DE" sz="2000" dirty="0">
                <a:latin typeface="Century Gothic" panose="020B0502020202020204" pitchFamily="34" charset="0"/>
              </a:rPr>
              <a:t>			Erstellung der Reflexionsbögen</a:t>
            </a:r>
          </a:p>
          <a:p>
            <a:pPr marL="514350" indent="-514350"/>
            <a:endParaRPr lang="de-DE" altLang="de-DE" sz="2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000" b="1" dirty="0">
                <a:latin typeface="Century Gothic" panose="020B0502020202020204" pitchFamily="34" charset="0"/>
              </a:rPr>
              <a:t>Bei Bedarf: </a:t>
            </a:r>
            <a:r>
              <a:rPr lang="de-DE" altLang="de-DE" sz="2000" dirty="0">
                <a:latin typeface="Century Gothic" panose="020B0502020202020204" pitchFamily="34" charset="0"/>
              </a:rPr>
              <a:t>	Erstellung Pädagogischer Bericht 1a bei Anspruch auf 		ein sonderpädagogisches Bildungsangebot, 			Beratungsgespräche bei eventueller Rückstellung   			oder Besuch der Grundschulförderklasse</a:t>
            </a:r>
          </a:p>
          <a:p>
            <a:pPr marL="514350" indent="-514350"/>
            <a:endParaRPr lang="de-DE" altLang="de-DE" sz="2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000" b="1" dirty="0">
                <a:latin typeface="Century Gothic" panose="020B0502020202020204" pitchFamily="34" charset="0"/>
              </a:rPr>
              <a:t>4./5.Mai 2023:</a:t>
            </a:r>
            <a:r>
              <a:rPr lang="de-DE" altLang="de-DE" sz="2000" dirty="0">
                <a:latin typeface="Century Gothic" panose="020B0502020202020204" pitchFamily="34" charset="0"/>
              </a:rPr>
              <a:t>	Versand der Reflexionsbögen an die Eltern</a:t>
            </a:r>
          </a:p>
          <a:p>
            <a:pPr marL="514350" indent="-514350"/>
            <a:endParaRPr lang="de-DE" altLang="de-DE" sz="2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000" b="1" dirty="0">
                <a:latin typeface="Century Gothic" panose="020B0502020202020204" pitchFamily="34" charset="0"/>
              </a:rPr>
              <a:t>Ab Pfingsten:    </a:t>
            </a:r>
            <a:r>
              <a:rPr lang="de-DE" altLang="de-DE" sz="2000" dirty="0">
                <a:latin typeface="Century Gothic" panose="020B0502020202020204" pitchFamily="34" charset="0"/>
              </a:rPr>
              <a:t>Schulbesuch der Vorschulkinder</a:t>
            </a:r>
          </a:p>
          <a:p>
            <a:pPr marL="514350" indent="-514350"/>
            <a:r>
              <a:rPr lang="de-DE" altLang="de-DE" sz="20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9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Was macht Schulbereitschaft aus?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89654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>
                <a:latin typeface="Arial" pitchFamily="34" charset="0"/>
              </a:rPr>
              <a:t>       </a:t>
            </a:r>
          </a:p>
          <a:p>
            <a:pPr eaLnBrk="1" hangingPunct="1"/>
            <a:endParaRPr lang="de-DE" altLang="de-DE" sz="2800" b="1" dirty="0">
              <a:latin typeface="Arial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878932" y="1502253"/>
            <a:ext cx="3097212" cy="17287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altLang="de-DE" sz="1800" dirty="0">
                <a:latin typeface="Century Gothic" panose="020B0502020202020204" pitchFamily="34" charset="0"/>
              </a:rPr>
              <a:t>Kognitive</a:t>
            </a:r>
          </a:p>
          <a:p>
            <a:pPr algn="ctr" eaLnBrk="1" hangingPunct="1"/>
            <a:r>
              <a:rPr lang="de-DE" altLang="de-DE" sz="1800" dirty="0">
                <a:latin typeface="Century Gothic" panose="020B0502020202020204" pitchFamily="34" charset="0"/>
              </a:rPr>
              <a:t>Schulfähigkeit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876550" y="3220403"/>
            <a:ext cx="1584325" cy="1943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altLang="de-DE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427538" y="3220403"/>
            <a:ext cx="1512887" cy="19431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altLang="de-DE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 rot="-5400000">
            <a:off x="2734468" y="3871278"/>
            <a:ext cx="1868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 dirty="0">
                <a:latin typeface="Century Gothic" panose="020B0502020202020204" pitchFamily="34" charset="0"/>
              </a:rPr>
              <a:t>      Soziale Schulfähigkeit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 rot="5400000">
            <a:off x="3995738" y="4010978"/>
            <a:ext cx="792162" cy="30972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r>
              <a:rPr lang="de-DE" altLang="de-DE" sz="1800" dirty="0">
                <a:latin typeface="Century Gothic" panose="020B0502020202020204" pitchFamily="34" charset="0"/>
              </a:rPr>
              <a:t>Emotionale Schulfähigkeit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 rot="5400000">
            <a:off x="4280218" y="3975652"/>
            <a:ext cx="187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 dirty="0">
                <a:latin typeface="Arial" pitchFamily="34" charset="0"/>
              </a:rPr>
              <a:t>   </a:t>
            </a:r>
            <a:r>
              <a:rPr lang="de-DE" altLang="de-DE" sz="1800" dirty="0">
                <a:latin typeface="Century Gothic" panose="020B0502020202020204" pitchFamily="34" charset="0"/>
              </a:rPr>
              <a:t>Motorische Schulfähigkeit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808" objId="3"/>
        <p14:stopEvt time="22231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196752"/>
            <a:ext cx="9144000" cy="558414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24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Vorstellung</a:t>
            </a:r>
            <a:r>
              <a:rPr lang="en-US" dirty="0"/>
              <a:t> Workshop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755576" y="1772818"/>
            <a:ext cx="8064896" cy="440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de-DE" sz="140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  </a:t>
            </a:r>
            <a:r>
              <a:rPr lang="de-DE" b="1" dirty="0">
                <a:latin typeface="Century Gothic" panose="020B0502020202020204" pitchFamily="34" charset="0"/>
              </a:rPr>
              <a:t>Feinmotorische Fertigkeiten : </a:t>
            </a:r>
            <a:r>
              <a:rPr lang="de-DE" dirty="0">
                <a:latin typeface="Century Gothic" panose="020B0502020202020204" pitchFamily="34" charset="0"/>
              </a:rPr>
              <a:t>Schuhe binden, schneiden, falten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  </a:t>
            </a:r>
            <a:r>
              <a:rPr lang="de-DE" b="1" dirty="0">
                <a:latin typeface="Century Gothic" panose="020B0502020202020204" pitchFamily="34" charset="0"/>
              </a:rPr>
              <a:t>Motorische Fertigkeiten: </a:t>
            </a:r>
            <a:r>
              <a:rPr lang="de-DE" dirty="0">
                <a:latin typeface="Century Gothic" panose="020B0502020202020204" pitchFamily="34" charset="0"/>
              </a:rPr>
              <a:t>hüpfen, Ball fangen, balancieren,     </a:t>
            </a:r>
          </a:p>
          <a:p>
            <a:r>
              <a:rPr lang="de-DE" dirty="0">
                <a:latin typeface="Century Gothic" panose="020B0502020202020204" pitchFamily="34" charset="0"/>
              </a:rPr>
              <a:t>                                            klettern</a:t>
            </a:r>
          </a:p>
          <a:p>
            <a:endParaRPr lang="de-DE" i="1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  </a:t>
            </a:r>
            <a:r>
              <a:rPr lang="de-DE" b="1" dirty="0">
                <a:latin typeface="Century Gothic" panose="020B0502020202020204" pitchFamily="34" charset="0"/>
              </a:rPr>
              <a:t>Soziale/ emotionale Fertigkeiten: </a:t>
            </a:r>
            <a:r>
              <a:rPr lang="de-DE" dirty="0">
                <a:latin typeface="Century Gothic" panose="020B0502020202020204" pitchFamily="34" charset="0"/>
              </a:rPr>
              <a:t>warten können, verlieren können,                              </a:t>
            </a:r>
          </a:p>
          <a:p>
            <a:r>
              <a:rPr lang="de-DE" dirty="0">
                <a:latin typeface="Century Gothic" panose="020B0502020202020204" pitchFamily="34" charset="0"/>
              </a:rPr>
              <a:t>  			                 Umgang mit  Frustration, zuhören</a:t>
            </a:r>
          </a:p>
          <a:p>
            <a:r>
              <a:rPr lang="de-DE" b="1" dirty="0">
                <a:latin typeface="Century Gothic" panose="020B0502020202020204" pitchFamily="34" charset="0"/>
              </a:rPr>
              <a:t>  </a:t>
            </a:r>
          </a:p>
          <a:p>
            <a:r>
              <a:rPr lang="de-DE" b="1" dirty="0">
                <a:latin typeface="Century Gothic" panose="020B0502020202020204" pitchFamily="34" charset="0"/>
              </a:rPr>
              <a:t> Mathematische Fertigkeiten: </a:t>
            </a:r>
            <a:r>
              <a:rPr lang="de-DE" dirty="0">
                <a:latin typeface="Century Gothic" panose="020B0502020202020204" pitchFamily="34" charset="0"/>
              </a:rPr>
              <a:t>zählen bis 10 vorwärts und rückwärts, 			        würfeln, Anzahlen auf einen Blick  			                       erkennen…</a:t>
            </a:r>
          </a:p>
          <a:p>
            <a:endParaRPr lang="de-DE" b="1" i="1" dirty="0"/>
          </a:p>
          <a:p>
            <a:r>
              <a:rPr lang="de-DE" b="1" dirty="0">
                <a:latin typeface="Century Gothic" panose="020B0502020202020204" pitchFamily="34" charset="0"/>
              </a:rPr>
              <a:t> Sprachliche Fertigkeiten: </a:t>
            </a:r>
            <a:r>
              <a:rPr lang="de-DE" dirty="0">
                <a:latin typeface="Century Gothic" panose="020B0502020202020204" pitchFamily="34" charset="0"/>
              </a:rPr>
              <a:t>auf ganze Sätze achten, viel mit den Kindern   </a:t>
            </a:r>
          </a:p>
          <a:p>
            <a:r>
              <a:rPr lang="de-DE" dirty="0">
                <a:latin typeface="Century Gothic" panose="020B0502020202020204" pitchFamily="34" charset="0"/>
              </a:rPr>
              <a:t> 		                sprechen, erzählen lassen</a:t>
            </a:r>
          </a:p>
          <a:p>
            <a:endParaRPr lang="de-DE" sz="1400" i="1" dirty="0">
              <a:latin typeface="Century Gothic" panose="020B050202020202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84772" y="-315416"/>
            <a:ext cx="8229600" cy="1969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Unterstützung durch das Elternhaus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3" objId="4"/>
        <p14:stopEvt time="64490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619672" y="1844675"/>
            <a:ext cx="5832648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Schulleiterin: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e-DE" sz="1600" dirty="0">
                <a:latin typeface="Century Gothic" panose="020B0502020202020204" pitchFamily="34" charset="0"/>
              </a:rPr>
              <a:t>Annette Schert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619672" y="2348880"/>
            <a:ext cx="5848350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Konrektorin: </a:t>
            </a:r>
            <a:r>
              <a:rPr lang="de-DE" sz="1600" dirty="0">
                <a:latin typeface="Century Gothic" panose="020B0502020202020204" pitchFamily="34" charset="0"/>
              </a:rPr>
              <a:t>Brigitte Arbeiter</a:t>
            </a:r>
          </a:p>
          <a:p>
            <a:pPr algn="ctr"/>
            <a:endParaRPr lang="de-DE" sz="1600" dirty="0">
              <a:latin typeface="Arial" pitchFamily="34" charset="0"/>
            </a:endParaRPr>
          </a:p>
          <a:p>
            <a:pPr algn="ctr"/>
            <a:r>
              <a:rPr lang="de-DE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Französische Schulleiterin: </a:t>
            </a:r>
            <a:r>
              <a:rPr lang="de-DE" sz="1600" dirty="0">
                <a:latin typeface="Century Gothic" panose="020B0502020202020204" pitchFamily="34" charset="0"/>
              </a:rPr>
              <a:t>Catherine </a:t>
            </a:r>
            <a:r>
              <a:rPr lang="de-DE" sz="1600" dirty="0" err="1">
                <a:latin typeface="Century Gothic" panose="020B0502020202020204" pitchFamily="34" charset="0"/>
              </a:rPr>
              <a:t>Koudou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619672" y="3861048"/>
            <a:ext cx="2954288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dirty="0">
                <a:latin typeface="Century Gothic" panose="020B0502020202020204" pitchFamily="34" charset="0"/>
              </a:rPr>
              <a:t>Modellschule mit Französisch</a:t>
            </a:r>
          </a:p>
          <a:p>
            <a:pPr algn="ctr"/>
            <a:r>
              <a:rPr lang="de-DE" sz="1400" dirty="0">
                <a:latin typeface="Century Gothic" panose="020B0502020202020204" pitchFamily="34" charset="0"/>
              </a:rPr>
              <a:t>Einzugsgebiet: </a:t>
            </a:r>
          </a:p>
          <a:p>
            <a:pPr algn="ctr"/>
            <a:r>
              <a:rPr lang="de-DE" sz="1400" dirty="0">
                <a:latin typeface="Century Gothic" panose="020B0502020202020204" pitchFamily="34" charset="0"/>
              </a:rPr>
              <a:t>Sillenbuch, Stadtgebiet Stuttgart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4716016" y="3861048"/>
            <a:ext cx="2736304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dirty="0">
                <a:latin typeface="Century Gothic" panose="020B0502020202020204" pitchFamily="34" charset="0"/>
              </a:rPr>
              <a:t>Stadtteilschule mit Englisch</a:t>
            </a:r>
          </a:p>
          <a:p>
            <a:pPr algn="ctr"/>
            <a:r>
              <a:rPr lang="de-DE" sz="1400" dirty="0">
                <a:latin typeface="Century Gothic" panose="020B0502020202020204" pitchFamily="34" charset="0"/>
              </a:rPr>
              <a:t>Einzugsgebiet:</a:t>
            </a:r>
          </a:p>
          <a:p>
            <a:pPr algn="ctr"/>
            <a:r>
              <a:rPr lang="de-DE" sz="1400" dirty="0">
                <a:latin typeface="Century Gothic" panose="020B0502020202020204" pitchFamily="34" charset="0"/>
              </a:rPr>
              <a:t>Stadtteil </a:t>
            </a:r>
            <a:r>
              <a:rPr lang="de-DE" sz="1400" dirty="0" err="1">
                <a:latin typeface="Century Gothic" panose="020B0502020202020204" pitchFamily="34" charset="0"/>
              </a:rPr>
              <a:t>Sillenbuch</a:t>
            </a:r>
            <a:endParaRPr lang="de-DE" sz="1400" dirty="0">
              <a:latin typeface="Century Gothic" panose="020B0502020202020204" pitchFamily="34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63000" cy="1143000"/>
          </a:xfrm>
        </p:spPr>
        <p:txBody>
          <a:bodyPr/>
          <a:lstStyle/>
          <a:p>
            <a:pPr eaLnBrk="1" hangingPunct="1"/>
            <a:r>
              <a:rPr lang="de-DE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Die Deutsch-Französische Grundschule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19672" y="5071864"/>
            <a:ext cx="5832648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00" dirty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  <a:p>
            <a:pPr algn="ctr"/>
            <a:r>
              <a:rPr lang="de-DE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Kooperationspartner im </a:t>
            </a:r>
            <a:r>
              <a:rPr lang="de-DE" sz="1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Halbtag</a:t>
            </a:r>
            <a:r>
              <a:rPr lang="de-DE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/</a:t>
            </a:r>
            <a:r>
              <a:rPr lang="de-DE" sz="1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Ganztag</a:t>
            </a:r>
            <a:r>
              <a:rPr lang="de-DE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</a:p>
          <a:p>
            <a:pPr algn="ctr"/>
            <a:r>
              <a:rPr lang="de-DE" sz="1600" dirty="0">
                <a:latin typeface="Century Gothic" panose="020B0502020202020204" pitchFamily="34" charset="0"/>
              </a:rPr>
              <a:t>Stuttgarter Jugendhausgesellschaft</a:t>
            </a:r>
          </a:p>
          <a:p>
            <a:pPr algn="ctr"/>
            <a:r>
              <a:rPr lang="de-DE" sz="1600" dirty="0">
                <a:latin typeface="Century Gothic" panose="020B0502020202020204" pitchFamily="34" charset="0"/>
              </a:rPr>
              <a:t>Leitung:  Axel Hanser</a:t>
            </a:r>
          </a:p>
          <a:p>
            <a:pPr algn="ctr"/>
            <a:r>
              <a:rPr lang="de-DE" sz="1600" dirty="0">
                <a:latin typeface="Century Gothic" panose="020B0502020202020204" pitchFamily="34" charset="0"/>
              </a:rPr>
              <a:t>Stellvertretende Leitung: Benjamin Schmidt</a:t>
            </a:r>
          </a:p>
        </p:txBody>
      </p:sp>
      <p:sp>
        <p:nvSpPr>
          <p:cNvPr id="10" name="Gleichschenkliges Dreieck 9"/>
          <p:cNvSpPr/>
          <p:nvPr/>
        </p:nvSpPr>
        <p:spPr>
          <a:xfrm>
            <a:off x="1691680" y="1196752"/>
            <a:ext cx="5760640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3" objId="2"/>
        <p14:stopEvt time="89663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79512" y="1961456"/>
            <a:ext cx="8640960" cy="47799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Die Deutsch-Französische Grundschule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371600"/>
            <a:ext cx="8767763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de-DE" sz="1600" dirty="0">
                <a:latin typeface="Century Gothic" panose="020B0502020202020204" pitchFamily="34" charset="0"/>
              </a:rPr>
              <a:t>ca. 400 Schulkinder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376" y="4653136"/>
            <a:ext cx="381642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entury Gothic" panose="020B0502020202020204" pitchFamily="34" charset="0"/>
              </a:rPr>
              <a:t>Aktueller Stand: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entury Gothic" panose="020B0502020202020204" pitchFamily="34" charset="0"/>
              </a:rPr>
              <a:t>Insgesamt 9 Klassen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entury Gothic" panose="020B0502020202020204" pitchFamily="34" charset="0"/>
              </a:rPr>
              <a:t>2 -3 Klassen pro Klassenstufe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entury Gothic" panose="020B0502020202020204" pitchFamily="34" charset="0"/>
              </a:rPr>
              <a:t>	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4653136"/>
            <a:ext cx="381642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	</a:t>
            </a:r>
            <a:r>
              <a:rPr lang="de-DE" sz="1600" dirty="0">
                <a:latin typeface="Century Gothic" panose="020B0502020202020204" pitchFamily="34" charset="0"/>
              </a:rPr>
              <a:t>Etat </a:t>
            </a:r>
            <a:r>
              <a:rPr lang="de-DE" sz="1600" dirty="0" err="1">
                <a:latin typeface="Century Gothic" panose="020B0502020202020204" pitchFamily="34" charset="0"/>
              </a:rPr>
              <a:t>actuel</a:t>
            </a:r>
            <a:r>
              <a:rPr lang="de-DE" sz="1600" dirty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entury Gothic" panose="020B0502020202020204" pitchFamily="34" charset="0"/>
              </a:rPr>
              <a:t>Insgesamt 8 Klassen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entury Gothic" panose="020B0502020202020204" pitchFamily="34" charset="0"/>
              </a:rPr>
              <a:t>2 Klassen pro Klassenstufe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entury Gothic" panose="020B0502020202020204" pitchFamily="34" charset="0"/>
              </a:rPr>
              <a:t>	Alle Klassen mit Deutschunterricht und Sachfächern in deutscher Sprache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2204864"/>
            <a:ext cx="3816424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Deutsche Klassen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4008" y="2204864"/>
            <a:ext cx="3816424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Französische Klassen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71800" y="7245424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8" name="Rectangle 11"/>
          <p:cNvSpPr/>
          <p:nvPr/>
        </p:nvSpPr>
        <p:spPr>
          <a:xfrm>
            <a:off x="467544" y="2773362"/>
            <a:ext cx="3816424" cy="1807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Bildungsplan BW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Lehrkräfte des Landes BW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Fremdsprachenunterricht: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Englisch ab Klasse 3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Französisch ab Klasse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11"/>
          <p:cNvSpPr/>
          <p:nvPr/>
        </p:nvSpPr>
        <p:spPr>
          <a:xfrm>
            <a:off x="4644008" y="2773362"/>
            <a:ext cx="3816424" cy="1807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Ecole du </a:t>
            </a:r>
            <a:r>
              <a:rPr lang="de-D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réseau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AEFE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Programmes de </a:t>
            </a:r>
            <a:r>
              <a:rPr lang="de-D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l’Education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Nationale, </a:t>
            </a:r>
            <a:r>
              <a:rPr lang="de-D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Professeurs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des </a:t>
            </a:r>
            <a:r>
              <a:rPr lang="de-D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écoles</a:t>
            </a:r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Unterricht in deutscher Sprache: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Bildungsplan und Lehrkräfte des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Landes BW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431" objId="6"/>
        <p14:stopEvt time="70942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9957" y="1294706"/>
            <a:ext cx="8784976" cy="52886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858122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Die Deutsch-Französische Grundschule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1762459"/>
            <a:ext cx="5323656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Deutsche Klassen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708" y="1755978"/>
            <a:ext cx="2592288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Französische Klassen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8" name="Rectangle 11"/>
          <p:cNvSpPr/>
          <p:nvPr/>
        </p:nvSpPr>
        <p:spPr>
          <a:xfrm>
            <a:off x="467544" y="2865512"/>
            <a:ext cx="3307432" cy="3443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Century Gothic" panose="020B0502020202020204" pitchFamily="34" charset="0"/>
              </a:rPr>
              <a:t>Klassen im </a:t>
            </a:r>
            <a:r>
              <a:rPr lang="de-DE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Halbtag</a:t>
            </a: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Schulpflicht</a:t>
            </a:r>
          </a:p>
          <a:p>
            <a:pPr lvl="0"/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Montag bis Freitag: </a:t>
            </a:r>
          </a:p>
          <a:p>
            <a:r>
              <a:rPr lang="de-DE" b="1" dirty="0">
                <a:solidFill>
                  <a:schemeClr val="tx1"/>
                </a:solidFill>
                <a:latin typeface="Century Gothic" panose="020B0502020202020204" pitchFamily="34" charset="0"/>
              </a:rPr>
              <a:t>8.00 – 11.30/12.30/13.15 Uhr</a:t>
            </a:r>
          </a:p>
          <a:p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(je nach Klassenstufe und Stundenplan)</a:t>
            </a: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11"/>
          <p:cNvSpPr/>
          <p:nvPr/>
        </p:nvSpPr>
        <p:spPr>
          <a:xfrm>
            <a:off x="3995936" y="2847582"/>
            <a:ext cx="4616060" cy="3443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Century Gothic" panose="020B0502020202020204" pitchFamily="34" charset="0"/>
              </a:rPr>
              <a:t>Klassen im </a:t>
            </a:r>
            <a:r>
              <a:rPr lang="de-DE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Ganztag</a:t>
            </a:r>
            <a:endParaRPr lang="de-D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Schulpflicht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Montag bis Donnerstag: </a:t>
            </a:r>
          </a:p>
          <a:p>
            <a:pPr lvl="0"/>
            <a:r>
              <a:rPr lang="de-DE" b="1" dirty="0">
                <a:solidFill>
                  <a:schemeClr val="tx1"/>
                </a:solidFill>
                <a:latin typeface="Century Gothic" panose="020B0502020202020204" pitchFamily="34" charset="0"/>
              </a:rPr>
              <a:t>8.00 – 15.00 Uhr</a:t>
            </a:r>
          </a:p>
          <a:p>
            <a:pPr lvl="0"/>
            <a:endParaRPr lang="de-DE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Freitag: </a:t>
            </a:r>
          </a:p>
          <a:p>
            <a:pPr lvl="0"/>
            <a:r>
              <a:rPr lang="de-DE" b="1" dirty="0">
                <a:solidFill>
                  <a:schemeClr val="tx1"/>
                </a:solidFill>
                <a:latin typeface="Century Gothic" panose="020B0502020202020204" pitchFamily="34" charset="0"/>
              </a:rPr>
              <a:t>8.00 Uhr – 11.30/12.30/13.15 Uhr </a:t>
            </a:r>
          </a:p>
          <a:p>
            <a:pPr lvl="0"/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(je nach Klassenstufe und Stundenplan)</a:t>
            </a:r>
          </a:p>
          <a:p>
            <a:pPr lvl="0"/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4" name="Isosceles Triangle 16"/>
          <p:cNvSpPr/>
          <p:nvPr/>
        </p:nvSpPr>
        <p:spPr>
          <a:xfrm rot="10800000">
            <a:off x="6019708" y="2421991"/>
            <a:ext cx="2537803" cy="26364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Isosceles Triangle 16"/>
          <p:cNvSpPr/>
          <p:nvPr/>
        </p:nvSpPr>
        <p:spPr>
          <a:xfrm rot="10800000">
            <a:off x="455595" y="2399555"/>
            <a:ext cx="2160240" cy="228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Isosceles Triangle 16"/>
          <p:cNvSpPr/>
          <p:nvPr/>
        </p:nvSpPr>
        <p:spPr>
          <a:xfrm rot="10800000">
            <a:off x="3774976" y="2421991"/>
            <a:ext cx="2016224" cy="228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794" objId="6"/>
        <p14:stopEvt time="53336" objId="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860425"/>
            <a:ext cx="9144000" cy="58444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-7680" y="-583653"/>
            <a:ext cx="8927235" cy="1647056"/>
          </a:xfrm>
        </p:spPr>
        <p:txBody>
          <a:bodyPr>
            <a:normAutofit/>
          </a:bodyPr>
          <a:lstStyle/>
          <a:p>
            <a:pPr eaLnBrk="1" hangingPunct="1"/>
            <a:br>
              <a:rPr lang="de-DE" sz="2000" dirty="0">
                <a:latin typeface="Century Gothic" panose="020B0502020202020204" pitchFamily="34" charset="0"/>
              </a:rPr>
            </a:br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Beispielstundenplan Halbtag Klasse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72E805D0-9469-4D47-A617-F1D328DA0378}"/>
              </a:ext>
            </a:extLst>
          </p:cNvPr>
          <p:cNvCxnSpPr/>
          <p:nvPr/>
        </p:nvCxnSpPr>
        <p:spPr>
          <a:xfrm>
            <a:off x="9223375" y="5318125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5ABAEEF7-4C65-435B-93F7-ECF9322D2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231171"/>
              </p:ext>
            </p:extLst>
          </p:nvPr>
        </p:nvGraphicFramePr>
        <p:xfrm>
          <a:off x="251519" y="1394508"/>
          <a:ext cx="8668035" cy="4533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4370">
                  <a:extLst>
                    <a:ext uri="{9D8B030D-6E8A-4147-A177-3AD203B41FA5}">
                      <a16:colId xmlns:a16="http://schemas.microsoft.com/office/drawing/2014/main" val="3279091514"/>
                    </a:ext>
                  </a:extLst>
                </a:gridCol>
                <a:gridCol w="1588324">
                  <a:extLst>
                    <a:ext uri="{9D8B030D-6E8A-4147-A177-3AD203B41FA5}">
                      <a16:colId xmlns:a16="http://schemas.microsoft.com/office/drawing/2014/main" val="2733090007"/>
                    </a:ext>
                  </a:extLst>
                </a:gridCol>
                <a:gridCol w="1460080">
                  <a:extLst>
                    <a:ext uri="{9D8B030D-6E8A-4147-A177-3AD203B41FA5}">
                      <a16:colId xmlns:a16="http://schemas.microsoft.com/office/drawing/2014/main" val="1516579684"/>
                    </a:ext>
                  </a:extLst>
                </a:gridCol>
                <a:gridCol w="1455795">
                  <a:extLst>
                    <a:ext uri="{9D8B030D-6E8A-4147-A177-3AD203B41FA5}">
                      <a16:colId xmlns:a16="http://schemas.microsoft.com/office/drawing/2014/main" val="4127628683"/>
                    </a:ext>
                  </a:extLst>
                </a:gridCol>
                <a:gridCol w="1460080">
                  <a:extLst>
                    <a:ext uri="{9D8B030D-6E8A-4147-A177-3AD203B41FA5}">
                      <a16:colId xmlns:a16="http://schemas.microsoft.com/office/drawing/2014/main" val="2021696930"/>
                    </a:ext>
                  </a:extLst>
                </a:gridCol>
                <a:gridCol w="1199386">
                  <a:extLst>
                    <a:ext uri="{9D8B030D-6E8A-4147-A177-3AD203B41FA5}">
                      <a16:colId xmlns:a16="http://schemas.microsoft.com/office/drawing/2014/main" val="2182211678"/>
                    </a:ext>
                  </a:extLst>
                </a:gridCol>
              </a:tblGrid>
              <a:tr h="413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 dirty="0">
                          <a:effectLst/>
                          <a:latin typeface="Century Gothic" panose="020B0502020202020204" pitchFamily="34" charset="0"/>
                        </a:rPr>
                        <a:t>Zeit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 dirty="0">
                          <a:effectLst/>
                          <a:latin typeface="Century Gothic" panose="020B0502020202020204" pitchFamily="34" charset="0"/>
                        </a:rPr>
                        <a:t>Montag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>
                          <a:effectLst/>
                          <a:latin typeface="Century Gothic" panose="020B0502020202020204" pitchFamily="34" charset="0"/>
                        </a:rPr>
                        <a:t>Dienstag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>
                          <a:effectLst/>
                          <a:latin typeface="Century Gothic" panose="020B0502020202020204" pitchFamily="34" charset="0"/>
                        </a:rPr>
                        <a:t>Mittwoch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>
                          <a:effectLst/>
                          <a:latin typeface="Century Gothic" panose="020B0502020202020204" pitchFamily="34" charset="0"/>
                        </a:rPr>
                        <a:t>Donnerstag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>
                          <a:effectLst/>
                          <a:latin typeface="Century Gothic" panose="020B0502020202020204" pitchFamily="34" charset="0"/>
                        </a:rPr>
                        <a:t>Freitag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1879113249"/>
                  </a:ext>
                </a:extLst>
              </a:tr>
              <a:tr h="41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dirty="0">
                          <a:effectLst/>
                          <a:latin typeface="Century Gothic" panose="020B0502020202020204" pitchFamily="34" charset="0"/>
                        </a:rPr>
                        <a:t>7.00 –     8.00 Uhr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 dirty="0">
                          <a:effectLst/>
                          <a:latin typeface="Century Gothic" panose="020B0502020202020204" pitchFamily="34" charset="0"/>
                        </a:rPr>
                        <a:t>Optionale Betreuung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70989"/>
                  </a:ext>
                </a:extLst>
              </a:tr>
              <a:tr h="41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dirty="0">
                          <a:effectLst/>
                          <a:latin typeface="Century Gothic" panose="020B0502020202020204" pitchFamily="34" charset="0"/>
                        </a:rPr>
                        <a:t>8.00 -     8.45 Uhr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2395456755"/>
                  </a:ext>
                </a:extLst>
              </a:tr>
              <a:tr h="41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8.45 -     9.30 </a:t>
                      </a:r>
                      <a:r>
                        <a:rPr lang="fr-FR" sz="1300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3921415255"/>
                  </a:ext>
                </a:extLst>
              </a:tr>
              <a:tr h="598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dirty="0">
                          <a:effectLst/>
                          <a:latin typeface="Century Gothic" panose="020B0502020202020204" pitchFamily="34" charset="0"/>
                        </a:rPr>
                        <a:t>9.30 -   10.00 Uhr 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 kern="0" dirty="0">
                          <a:effectLst/>
                          <a:latin typeface="Century Gothic" panose="020B0502020202020204" pitchFamily="34" charset="0"/>
                        </a:rPr>
                        <a:t>Vesperpause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 kern="0" dirty="0">
                          <a:effectLst/>
                          <a:latin typeface="Century Gothic" panose="020B0502020202020204" pitchFamily="34" charset="0"/>
                        </a:rPr>
                        <a:t>Bewegungspause</a:t>
                      </a:r>
                      <a:endParaRPr lang="de-DE" sz="1300" b="1" kern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99253"/>
                  </a:ext>
                </a:extLst>
              </a:tr>
              <a:tr h="41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10.00 - 10.45 </a:t>
                      </a:r>
                      <a:r>
                        <a:rPr lang="fr-FR" sz="1300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1353378370"/>
                  </a:ext>
                </a:extLst>
              </a:tr>
              <a:tr h="41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dirty="0">
                          <a:effectLst/>
                          <a:latin typeface="Century Gothic" panose="020B0502020202020204" pitchFamily="34" charset="0"/>
                        </a:rPr>
                        <a:t>10.45 - 11.30 Uhr 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3992506154"/>
                  </a:ext>
                </a:extLst>
              </a:tr>
              <a:tr h="58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11.30 - 11.45 </a:t>
                      </a:r>
                      <a:r>
                        <a:rPr lang="fr-FR" sz="1300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 kern="0" dirty="0">
                          <a:effectLst/>
                          <a:latin typeface="Century Gothic" panose="020B0502020202020204" pitchFamily="34" charset="0"/>
                        </a:rPr>
                        <a:t>Bewegungspause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 kern="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352" marR="4035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419355"/>
                  </a:ext>
                </a:extLst>
              </a:tr>
              <a:tr h="450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</a:rPr>
                        <a:t>12.30 - 13.15 </a:t>
                      </a:r>
                      <a:r>
                        <a:rPr lang="fr-FR" sz="1300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3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3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780693394"/>
                  </a:ext>
                </a:extLst>
              </a:tr>
              <a:tr h="41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dirty="0">
                          <a:effectLst/>
                          <a:latin typeface="Century Gothic" panose="020B0502020202020204" pitchFamily="34" charset="0"/>
                        </a:rPr>
                        <a:t>12.30 - 14.00 Uhr 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300" dirty="0">
                          <a:effectLst/>
                          <a:latin typeface="Century Gothic" panose="020B0502020202020204" pitchFamily="34" charset="0"/>
                        </a:rPr>
                        <a:t>Optionale Betreuung</a:t>
                      </a:r>
                      <a:endParaRPr lang="de-DE" sz="13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9815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74" objId="5"/>
        <p14:stopEvt time="33943" objId="5"/>
      </p14:showEvtLst>
    </p:ext>
  </p:extLst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1135</Words>
  <Application>Microsoft Office PowerPoint</Application>
  <PresentationFormat>Bildschirmpräsentation (4:3)</PresentationFormat>
  <Paragraphs>361</Paragraphs>
  <Slides>21</Slides>
  <Notes>2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Wingdings</vt:lpstr>
      <vt:lpstr>Larissa-Design</vt:lpstr>
      <vt:lpstr>PowerPoint-Präsentation</vt:lpstr>
      <vt:lpstr>  Informationen für die Eltern der neuen Erstklässler       Herzlich willkommen! </vt:lpstr>
      <vt:lpstr>PowerPoint-Präsentation</vt:lpstr>
      <vt:lpstr>Was macht Schulbereitschaft aus?</vt:lpstr>
      <vt:lpstr>PowerPoint-Präsentation</vt:lpstr>
      <vt:lpstr>Die Deutsch-Französische Grundschule </vt:lpstr>
      <vt:lpstr>Die Deutsch-Französische Grundschule </vt:lpstr>
      <vt:lpstr>Die Deutsch-Französische Grundschule </vt:lpstr>
      <vt:lpstr> Beispielstundenplan Halbtag Klasse 1</vt:lpstr>
      <vt:lpstr>Beispielstundenplan Ganztag Klasse 1</vt:lpstr>
      <vt:lpstr> Besonderheiten Ganztag</vt:lpstr>
      <vt:lpstr>Schulbezirksregelung Staatliches Schulamt Stuttgart</vt:lpstr>
      <vt:lpstr>PowerPoint-Präsentation</vt:lpstr>
      <vt:lpstr>Umschulung –  Kinder, die außerhalb von Sillenbuch wohnen</vt:lpstr>
      <vt:lpstr>Umschulung –  Kinder, die außerhalb von Sillenbuch wohnen</vt:lpstr>
      <vt:lpstr>Klassenbildung</vt:lpstr>
      <vt:lpstr>Informationen Fremdsprachenwahl</vt:lpstr>
      <vt:lpstr>Informationen Fremdsprachenwahl</vt:lpstr>
      <vt:lpstr>Informationen Fremdsprachenwahl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vorlage</dc:creator>
  <cp:lastModifiedBy>Benjamin Faßnacht</cp:lastModifiedBy>
  <cp:revision>227</cp:revision>
  <cp:lastPrinted>2022-11-16T10:51:37Z</cp:lastPrinted>
  <dcterms:created xsi:type="dcterms:W3CDTF">2016-03-08T10:11:44Z</dcterms:created>
  <dcterms:modified xsi:type="dcterms:W3CDTF">2022-11-16T16:27:01Z</dcterms:modified>
</cp:coreProperties>
</file>