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315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platzhalt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platzhalt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Bildplatzhalt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ts-sillenbuch@jugendhau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el 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1260111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Ecole élementaire franco-allemande de Sillenbuch</a:t>
            </a:r>
          </a:p>
        </p:txBody>
      </p:sp>
      <p:sp>
        <p:nvSpPr>
          <p:cNvPr id="95" name="Untertitel 2"/>
          <p:cNvSpPr txBox="1">
            <a:spLocks noGrp="1"/>
          </p:cNvSpPr>
          <p:nvPr>
            <p:ph type="subTitle" sz="half" idx="1"/>
          </p:nvPr>
        </p:nvSpPr>
        <p:spPr>
          <a:xfrm>
            <a:off x="0" y="2785146"/>
            <a:ext cx="12192000" cy="2299855"/>
          </a:xfrm>
          <a:prstGeom prst="rect">
            <a:avLst/>
          </a:prstGeom>
        </p:spPr>
        <p:txBody>
          <a:bodyPr/>
          <a:lstStyle/>
          <a:p>
            <a:pPr>
              <a:defRPr sz="4800" b="1"/>
            </a:pPr>
            <a:endParaRPr/>
          </a:p>
        </p:txBody>
      </p:sp>
      <p:pic>
        <p:nvPicPr>
          <p:cNvPr id="96" name="Grafik 4" descr="Grafik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6457" y="388517"/>
            <a:ext cx="2279087" cy="1260110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echteck 5"/>
          <p:cNvSpPr/>
          <p:nvPr/>
        </p:nvSpPr>
        <p:spPr>
          <a:xfrm>
            <a:off x="0" y="2785144"/>
            <a:ext cx="12192000" cy="2299855"/>
          </a:xfrm>
          <a:prstGeom prst="rect">
            <a:avLst/>
          </a:prstGeom>
          <a:solidFill>
            <a:srgbClr val="00B28E"/>
          </a:solidFill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8" name="Textfeld 6"/>
          <p:cNvSpPr txBox="1"/>
          <p:nvPr/>
        </p:nvSpPr>
        <p:spPr>
          <a:xfrm>
            <a:off x="290945" y="3366272"/>
            <a:ext cx="11596255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 b="1"/>
            </a:lvl1pPr>
          </a:lstStyle>
          <a:p>
            <a:r>
              <a:t>EDUCATION ET GARDERIE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48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2.3 Les modules pour </a:t>
            </a:r>
            <a:r>
              <a:rPr b="1"/>
              <a:t>les classes en mi-journée - Halbtag  </a:t>
            </a:r>
          </a:p>
        </p:txBody>
      </p:sp>
      <p:sp>
        <p:nvSpPr>
          <p:cNvPr id="149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Textfeld 5"/>
          <p:cNvSpPr txBox="1"/>
          <p:nvPr/>
        </p:nvSpPr>
        <p:spPr>
          <a:xfrm>
            <a:off x="1297846" y="2617365"/>
            <a:ext cx="9731231" cy="387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La garderie du matin</a:t>
            </a:r>
          </a:p>
          <a:p>
            <a:pPr>
              <a:defRPr sz="800" b="1"/>
            </a:pPr>
            <a:endParaRPr/>
          </a:p>
          <a:p>
            <a:pPr marL="285750" indent="-285750">
              <a:buSzPct val="100000"/>
              <a:buChar char="▪"/>
            </a:pPr>
            <a:r>
              <a:t>Du lundi au vendredi de 7h à 8h les jours d‘école </a:t>
            </a:r>
          </a:p>
          <a:p>
            <a:pPr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Horaires d‘arrivée flexibles entre 7h et 7h45 sans inscription préalable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Tous les jours sont réservés 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Jeux de société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Lecture, dessin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Petit déjeuner tiré du sac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endParaRPr/>
          </a:p>
          <a:p>
            <a:endParaRPr/>
          </a:p>
        </p:txBody>
      </p:sp>
      <p:pic>
        <p:nvPicPr>
          <p:cNvPr id="151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5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838200" y="1673517"/>
            <a:ext cx="10515600" cy="435133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2.3 Les modules pour </a:t>
            </a:r>
            <a:r>
              <a:rPr b="1"/>
              <a:t>les classes en mi-journée - Halbtag </a:t>
            </a:r>
          </a:p>
        </p:txBody>
      </p:sp>
      <p:sp>
        <p:nvSpPr>
          <p:cNvPr id="155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6" name="Textfeld 5"/>
          <p:cNvSpPr txBox="1"/>
          <p:nvPr/>
        </p:nvSpPr>
        <p:spPr>
          <a:xfrm>
            <a:off x="1275126" y="2617365"/>
            <a:ext cx="9731231" cy="3354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rPr dirty="0"/>
              <a:t>La pause </a:t>
            </a:r>
            <a:r>
              <a:rPr dirty="0" err="1"/>
              <a:t>méridienne</a:t>
            </a:r>
            <a:endParaRPr dirty="0"/>
          </a:p>
          <a:p>
            <a:endParaRPr dirty="0"/>
          </a:p>
          <a:p>
            <a:pPr marL="285750" indent="-285750">
              <a:buSzPct val="100000"/>
              <a:buChar char="▪"/>
            </a:pPr>
            <a:r>
              <a:rPr dirty="0"/>
              <a:t>du </a:t>
            </a:r>
            <a:r>
              <a:rPr dirty="0" err="1"/>
              <a:t>lundi</a:t>
            </a:r>
            <a:r>
              <a:rPr dirty="0"/>
              <a:t> au </a:t>
            </a:r>
            <a:r>
              <a:rPr dirty="0" err="1"/>
              <a:t>jeudi</a:t>
            </a:r>
            <a:r>
              <a:rPr dirty="0"/>
              <a:t> de 12h </a:t>
            </a:r>
            <a:r>
              <a:rPr dirty="0" err="1"/>
              <a:t>à</a:t>
            </a:r>
            <a:r>
              <a:rPr dirty="0"/>
              <a:t> 13h15 </a:t>
            </a:r>
            <a:r>
              <a:rPr dirty="0" err="1"/>
              <a:t>voire</a:t>
            </a:r>
            <a:r>
              <a:rPr dirty="0"/>
              <a:t> 14h les </a:t>
            </a:r>
            <a:r>
              <a:rPr dirty="0" err="1"/>
              <a:t>jours</a:t>
            </a:r>
            <a:r>
              <a:rPr dirty="0"/>
              <a:t> de </a:t>
            </a:r>
            <a:r>
              <a:rPr dirty="0" err="1"/>
              <a:t>classe</a:t>
            </a:r>
            <a:endParaRPr dirty="0"/>
          </a:p>
          <a:p>
            <a:pPr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Horaires</a:t>
            </a:r>
            <a:r>
              <a:rPr dirty="0"/>
              <a:t> de sortie : 13h15 et 14h  </a:t>
            </a:r>
            <a:endParaRPr lang="de-DE" dirty="0"/>
          </a:p>
          <a:p>
            <a:pPr>
              <a:buSzPct val="100000"/>
            </a:pPr>
            <a:endParaRPr dirty="0"/>
          </a:p>
          <a:p>
            <a:pPr marL="285750" indent="-285750">
              <a:buSzPct val="100000"/>
              <a:buFontTx/>
              <a:buChar char="▪"/>
            </a:pPr>
            <a:r>
              <a:rPr lang="de-DE" dirty="0"/>
              <a:t>Aide </a:t>
            </a:r>
            <a:r>
              <a:rPr lang="de-DE" dirty="0" err="1"/>
              <a:t>aux</a:t>
            </a:r>
            <a:r>
              <a:rPr lang="de-DE" dirty="0"/>
              <a:t> </a:t>
            </a:r>
            <a:r>
              <a:rPr lang="de-DE" dirty="0" err="1"/>
              <a:t>devoirs</a:t>
            </a:r>
            <a:r>
              <a:rPr lang="de-DE" dirty="0"/>
              <a:t>, </a:t>
            </a:r>
            <a:r>
              <a:rPr lang="de-DE" dirty="0" err="1"/>
              <a:t>jeux</a:t>
            </a:r>
            <a:r>
              <a:rPr lang="de-DE" dirty="0"/>
              <a:t> de </a:t>
            </a:r>
            <a:r>
              <a:rPr lang="de-DE" dirty="0" err="1"/>
              <a:t>groupes</a:t>
            </a:r>
            <a:r>
              <a:rPr lang="de-DE" dirty="0"/>
              <a:t>, </a:t>
            </a:r>
            <a:r>
              <a:rPr lang="de-DE" dirty="0" err="1"/>
              <a:t>bricolages</a:t>
            </a:r>
            <a:r>
              <a:rPr lang="de-DE" dirty="0"/>
              <a:t>, </a:t>
            </a:r>
            <a:r>
              <a:rPr lang="de-DE" dirty="0" err="1"/>
              <a:t>Jeux</a:t>
            </a:r>
            <a:r>
              <a:rPr lang="de-DE" dirty="0"/>
              <a:t> en </a:t>
            </a:r>
            <a:r>
              <a:rPr lang="de-DE" dirty="0" err="1"/>
              <a:t>plein</a:t>
            </a:r>
            <a:r>
              <a:rPr lang="de-DE" dirty="0"/>
              <a:t> </a:t>
            </a:r>
            <a:r>
              <a:rPr lang="de-DE" dirty="0" err="1"/>
              <a:t>air</a:t>
            </a:r>
            <a:r>
              <a:rPr lang="de-DE" dirty="0"/>
              <a:t> et </a:t>
            </a:r>
            <a:r>
              <a:rPr lang="de-DE" dirty="0" err="1"/>
              <a:t>lecture</a:t>
            </a:r>
            <a:r>
              <a:rPr lang="de-DE" dirty="0"/>
              <a:t> </a:t>
            </a:r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/>
              <a:t>Pas de </a:t>
            </a:r>
            <a:r>
              <a:rPr dirty="0" err="1"/>
              <a:t>garderie</a:t>
            </a:r>
            <a:r>
              <a:rPr dirty="0"/>
              <a:t> de </a:t>
            </a:r>
            <a:r>
              <a:rPr dirty="0" err="1"/>
              <a:t>vacances</a:t>
            </a:r>
            <a:r>
              <a:rPr dirty="0"/>
              <a:t> </a:t>
            </a:r>
            <a:r>
              <a:rPr dirty="0" err="1"/>
              <a:t>à</a:t>
            </a:r>
            <a:r>
              <a:rPr dirty="0"/>
              <a:t> </a:t>
            </a:r>
            <a:r>
              <a:rPr dirty="0" err="1"/>
              <a:t>l’école</a:t>
            </a:r>
            <a:r>
              <a:rPr dirty="0"/>
              <a:t> ! </a:t>
            </a:r>
          </a:p>
          <a:p>
            <a:pPr marL="285750" indent="-285750">
              <a:buSzPct val="100000"/>
              <a:buChar char="▪"/>
            </a:pPr>
            <a:endParaRPr dirty="0"/>
          </a:p>
        </p:txBody>
      </p:sp>
      <p:pic>
        <p:nvPicPr>
          <p:cNvPr id="157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60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2.3 Les modules pour </a:t>
            </a:r>
            <a:r>
              <a:rPr b="1"/>
              <a:t>les classes en mi-journée -Halbtag</a:t>
            </a:r>
          </a:p>
        </p:txBody>
      </p:sp>
      <p:sp>
        <p:nvSpPr>
          <p:cNvPr id="161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2" name="Textfeld 5"/>
          <p:cNvSpPr txBox="1"/>
          <p:nvPr/>
        </p:nvSpPr>
        <p:spPr>
          <a:xfrm>
            <a:off x="1275126" y="2617365"/>
            <a:ext cx="9731231" cy="368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Char char="▪"/>
            </a:pPr>
            <a:endParaRPr/>
          </a:p>
          <a:p>
            <a:pPr>
              <a:defRPr sz="2400" b="1"/>
            </a:pPr>
            <a:r>
              <a:t>Pas de module de garderie de vacances pour cette section !</a:t>
            </a:r>
          </a:p>
          <a:p>
            <a:pPr marL="342900" indent="-342900">
              <a:buSzPct val="100000"/>
              <a:buChar char="▪"/>
              <a:defRPr sz="2400" b="1"/>
            </a:pPr>
            <a:endParaRPr/>
          </a:p>
          <a:p>
            <a:pPr marL="342900" indent="-342900">
              <a:buSzPct val="100000"/>
              <a:buChar char="▪"/>
            </a:pPr>
            <a:r>
              <a:t>Le centre éducatif „Kinder- und Jugendhaus Sillenbuch“ offre des activités payantes pendant les vacances scolaires </a:t>
            </a:r>
          </a:p>
          <a:p>
            <a:pPr marL="342900" indent="-342900">
              <a:buSzPct val="100000"/>
              <a:buChar char="▪"/>
              <a:defRPr sz="800"/>
            </a:pPr>
            <a:endParaRPr/>
          </a:p>
          <a:p>
            <a:pPr marL="342900" indent="-342900">
              <a:buSzPct val="100000"/>
              <a:buChar char="▪"/>
            </a:pPr>
            <a:r>
              <a:t>Infos et inscription directement auprès du centre www.</a:t>
            </a:r>
            <a:r>
              <a:rPr i="1"/>
              <a:t>jhsillenbuch.de</a:t>
            </a:r>
          </a:p>
          <a:p>
            <a:pPr marL="342900" indent="-342900">
              <a:buSzPct val="100000"/>
              <a:buChar char="▪"/>
            </a:pPr>
            <a:endParaRPr i="1"/>
          </a:p>
          <a:p>
            <a:pPr marL="342900" indent="-342900">
              <a:buSzPct val="100000"/>
              <a:buChar char="▪"/>
            </a:pPr>
            <a:endParaRPr i="1"/>
          </a:p>
          <a:p>
            <a:pPr marL="342900" indent="-342900">
              <a:buSzPct val="100000"/>
              <a:buChar char="▪"/>
            </a:pPr>
            <a:r>
              <a:t>Vous trouverez d’autres offres sur Stuttgart par exemple sous : </a:t>
            </a:r>
            <a:r>
              <a:rPr i="1"/>
              <a:t>unser-ferienprogramm.de</a:t>
            </a:r>
            <a:r>
              <a:t>  </a:t>
            </a:r>
          </a:p>
          <a:p>
            <a:pPr>
              <a:defRPr sz="2400" b="1"/>
            </a:pPr>
            <a:r>
              <a:t> </a:t>
            </a:r>
          </a:p>
          <a:p>
            <a:pPr marL="285750" indent="-285750">
              <a:buSzPct val="100000"/>
              <a:buChar char="▪"/>
            </a:pPr>
            <a:endParaRPr/>
          </a:p>
        </p:txBody>
      </p:sp>
      <p:pic>
        <p:nvPicPr>
          <p:cNvPr id="163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el 1"/>
          <p:cNvSpPr txBox="1">
            <a:spLocks noGrp="1"/>
          </p:cNvSpPr>
          <p:nvPr>
            <p:ph type="title"/>
          </p:nvPr>
        </p:nvSpPr>
        <p:spPr>
          <a:xfrm>
            <a:off x="824947" y="365125"/>
            <a:ext cx="10515601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66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3. Les modalités de contrat</a:t>
            </a:r>
          </a:p>
        </p:txBody>
      </p:sp>
      <p:sp>
        <p:nvSpPr>
          <p:cNvPr id="167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8" name="Textfeld 5"/>
          <p:cNvSpPr txBox="1"/>
          <p:nvPr/>
        </p:nvSpPr>
        <p:spPr>
          <a:xfrm>
            <a:off x="1275126" y="2617365"/>
            <a:ext cx="9731231" cy="273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rPr dirty="0" err="1"/>
              <a:t>Réservation</a:t>
            </a:r>
            <a:r>
              <a:rPr dirty="0"/>
              <a:t> des modules de </a:t>
            </a:r>
            <a:r>
              <a:rPr dirty="0" err="1"/>
              <a:t>garderie</a:t>
            </a:r>
            <a:r>
              <a:rPr dirty="0"/>
              <a:t> </a:t>
            </a:r>
            <a:r>
              <a:rPr b="0" dirty="0"/>
              <a:t> </a:t>
            </a:r>
          </a:p>
          <a:p>
            <a:pPr marL="285750" indent="-285750">
              <a:buSzPct val="100000"/>
              <a:buChar char="▪"/>
              <a:defRPr sz="800"/>
            </a:pPr>
            <a:endParaRPr b="0" dirty="0"/>
          </a:p>
          <a:p>
            <a:pPr marL="285750" indent="-285750">
              <a:buSzPct val="100000"/>
              <a:buChar char="▪"/>
            </a:pPr>
            <a:r>
              <a:rPr dirty="0"/>
              <a:t>Inscription </a:t>
            </a:r>
            <a:r>
              <a:rPr dirty="0" err="1"/>
              <a:t>dès</a:t>
            </a:r>
            <a:r>
              <a:rPr dirty="0"/>
              <a:t> le début de </a:t>
            </a:r>
            <a:r>
              <a:rPr dirty="0" err="1"/>
              <a:t>l’année</a:t>
            </a:r>
            <a:r>
              <a:rPr dirty="0"/>
              <a:t> </a:t>
            </a:r>
            <a:r>
              <a:rPr dirty="0" err="1"/>
              <a:t>scolaire</a:t>
            </a:r>
            <a:r>
              <a:rPr dirty="0"/>
              <a:t> pour plus de </a:t>
            </a:r>
            <a:r>
              <a:rPr dirty="0" err="1"/>
              <a:t>sécurité</a:t>
            </a:r>
            <a:endParaRPr dirty="0"/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Réservation</a:t>
            </a:r>
            <a:r>
              <a:rPr dirty="0"/>
              <a:t> du module de </a:t>
            </a:r>
            <a:r>
              <a:rPr dirty="0" err="1"/>
              <a:t>garderie</a:t>
            </a:r>
            <a:r>
              <a:rPr dirty="0"/>
              <a:t> des </a:t>
            </a:r>
            <a:r>
              <a:rPr dirty="0" err="1"/>
              <a:t>vacances</a:t>
            </a:r>
            <a:r>
              <a:rPr dirty="0"/>
              <a:t> ne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règle</a:t>
            </a:r>
            <a:r>
              <a:rPr dirty="0"/>
              <a:t> </a:t>
            </a:r>
            <a:r>
              <a:rPr dirty="0" err="1"/>
              <a:t>générale</a:t>
            </a:r>
            <a:r>
              <a:rPr dirty="0"/>
              <a:t> pas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pris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compte</a:t>
            </a:r>
            <a:r>
              <a:rPr dirty="0"/>
              <a:t> pendant </a:t>
            </a:r>
            <a:r>
              <a:rPr dirty="0" err="1"/>
              <a:t>l’année</a:t>
            </a:r>
            <a:r>
              <a:rPr dirty="0"/>
              <a:t> </a:t>
            </a:r>
            <a:r>
              <a:rPr dirty="0" err="1"/>
              <a:t>scolaire</a:t>
            </a:r>
            <a:endParaRPr dirty="0"/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Réservation</a:t>
            </a:r>
            <a:r>
              <a:rPr dirty="0"/>
              <a:t> du module </a:t>
            </a:r>
            <a:r>
              <a:rPr dirty="0" err="1"/>
              <a:t>vacances</a:t>
            </a:r>
            <a:r>
              <a:rPr dirty="0"/>
              <a:t> pour </a:t>
            </a:r>
            <a:r>
              <a:rPr dirty="0" err="1"/>
              <a:t>l’année</a:t>
            </a:r>
            <a:r>
              <a:rPr dirty="0"/>
              <a:t> </a:t>
            </a:r>
            <a:r>
              <a:rPr dirty="0" err="1"/>
              <a:t>scolaire</a:t>
            </a:r>
            <a:r>
              <a:rPr dirty="0"/>
              <a:t> </a:t>
            </a:r>
            <a:r>
              <a:rPr dirty="0" err="1"/>
              <a:t>entière</a:t>
            </a:r>
            <a:r>
              <a:rPr dirty="0"/>
              <a:t> (pas de </a:t>
            </a:r>
            <a:r>
              <a:rPr dirty="0" err="1"/>
              <a:t>réservation</a:t>
            </a:r>
            <a:r>
              <a:rPr dirty="0"/>
              <a:t> au </a:t>
            </a:r>
            <a:r>
              <a:rPr dirty="0" err="1"/>
              <a:t>mois</a:t>
            </a:r>
            <a:r>
              <a:rPr dirty="0"/>
              <a:t> possible) </a:t>
            </a:r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Réservation</a:t>
            </a:r>
            <a:r>
              <a:rPr dirty="0"/>
              <a:t> du </a:t>
            </a:r>
            <a:r>
              <a:rPr dirty="0" err="1"/>
              <a:t>lundi</a:t>
            </a:r>
            <a:r>
              <a:rPr dirty="0"/>
              <a:t> au </a:t>
            </a:r>
            <a:r>
              <a:rPr dirty="0" err="1"/>
              <a:t>vendredi</a:t>
            </a:r>
            <a:r>
              <a:rPr dirty="0"/>
              <a:t> </a:t>
            </a:r>
            <a:r>
              <a:rPr dirty="0" err="1"/>
              <a:t>même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enfant ne </a:t>
            </a:r>
            <a:r>
              <a:rPr dirty="0" err="1"/>
              <a:t>vient</a:t>
            </a:r>
            <a:r>
              <a:rPr dirty="0"/>
              <a:t> pas </a:t>
            </a: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jours</a:t>
            </a:r>
            <a:endParaRPr dirty="0"/>
          </a:p>
        </p:txBody>
      </p:sp>
      <p:pic>
        <p:nvPicPr>
          <p:cNvPr id="169" name="Grafik 8" descr="Grafik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14308" y="57395"/>
            <a:ext cx="1926241" cy="10650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el 1"/>
          <p:cNvSpPr txBox="1">
            <a:spLocks noGrp="1"/>
          </p:cNvSpPr>
          <p:nvPr>
            <p:ph type="title"/>
          </p:nvPr>
        </p:nvSpPr>
        <p:spPr>
          <a:xfrm>
            <a:off x="824947" y="365125"/>
            <a:ext cx="10515601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72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     </a:t>
            </a:r>
            <a:r>
              <a:rPr sz="2400" dirty="0"/>
              <a:t>3. Les </a:t>
            </a:r>
            <a:r>
              <a:rPr sz="2400" dirty="0" err="1"/>
              <a:t>modalités</a:t>
            </a:r>
            <a:r>
              <a:rPr sz="2400" dirty="0"/>
              <a:t> d</a:t>
            </a:r>
            <a:r>
              <a:rPr lang="de-DE" sz="2400" dirty="0" err="1"/>
              <a:t>e</a:t>
            </a:r>
            <a:r>
              <a:rPr sz="2400" dirty="0"/>
              <a:t> </a:t>
            </a:r>
            <a:r>
              <a:rPr sz="2400" dirty="0" err="1"/>
              <a:t>contrat</a:t>
            </a:r>
            <a:endParaRPr sz="2400" dirty="0"/>
          </a:p>
        </p:txBody>
      </p:sp>
      <p:sp>
        <p:nvSpPr>
          <p:cNvPr id="173" name="Rechteck: abgerundete Ecken 3"/>
          <p:cNvSpPr/>
          <p:nvPr/>
        </p:nvSpPr>
        <p:spPr>
          <a:xfrm>
            <a:off x="959870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4" name="Textfeld 5"/>
          <p:cNvSpPr txBox="1"/>
          <p:nvPr/>
        </p:nvSpPr>
        <p:spPr>
          <a:xfrm>
            <a:off x="1275126" y="2617365"/>
            <a:ext cx="9731231" cy="155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Résiliation des modules de garderie  </a:t>
            </a:r>
          </a:p>
          <a:p>
            <a:pPr>
              <a:defRPr b="1"/>
            </a:pPr>
            <a:endParaRPr/>
          </a:p>
          <a:p>
            <a:pPr marL="285750" indent="-285750">
              <a:buSzPct val="100000"/>
              <a:buChar char="▪"/>
            </a:pPr>
            <a:r>
              <a:t>Résiliation des modules de garderie jusqu’au 30 septembre 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Résiliation des modules pendant l’année scolaire uniquement pour les cas spécifiques </a:t>
            </a:r>
          </a:p>
        </p:txBody>
      </p:sp>
      <p:sp>
        <p:nvSpPr>
          <p:cNvPr id="175" name="Rechteck: abgerundete Ecken 4"/>
          <p:cNvSpPr/>
          <p:nvPr/>
        </p:nvSpPr>
        <p:spPr>
          <a:xfrm>
            <a:off x="1060809" y="4583339"/>
            <a:ext cx="9932931" cy="1182866"/>
          </a:xfrm>
          <a:prstGeom prst="roundRect">
            <a:avLst>
              <a:gd name="adj" fmla="val 16973"/>
            </a:avLst>
          </a:prstGeom>
          <a:solidFill>
            <a:srgbClr val="FFFFFF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6" name="Textfeld 6"/>
          <p:cNvSpPr txBox="1"/>
          <p:nvPr/>
        </p:nvSpPr>
        <p:spPr>
          <a:xfrm>
            <a:off x="1275125" y="4813136"/>
            <a:ext cx="9731231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Règles - CORONA*</a:t>
            </a:r>
          </a:p>
          <a:p>
            <a:pPr marL="285750" indent="-285750">
              <a:buSzPct val="100000"/>
              <a:buChar char="▪"/>
            </a:pPr>
            <a:r>
              <a:t>Droit de résiliation exceptionnelle (après 4 semaines sans offres de modules de garderie)</a:t>
            </a:r>
          </a:p>
          <a:p>
            <a:pPr marL="285750" indent="-285750">
              <a:buSzPct val="100000"/>
              <a:buChar char="▪"/>
            </a:pPr>
            <a:r>
              <a:t>Arrêt du prélèvement des mensualités si les offres ne peuvent être assurées.</a:t>
            </a:r>
          </a:p>
        </p:txBody>
      </p:sp>
      <p:sp>
        <p:nvSpPr>
          <p:cNvPr id="177" name="Textfeld 7"/>
          <p:cNvSpPr txBox="1"/>
          <p:nvPr/>
        </p:nvSpPr>
        <p:spPr>
          <a:xfrm>
            <a:off x="1512714" y="5761652"/>
            <a:ext cx="784528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r>
              <a:t>*Règlementation ponctuelle des autorités allemandes-Schulverwaltungsamt, susceptible d’être modifiée à tout moment. </a:t>
            </a:r>
          </a:p>
        </p:txBody>
      </p:sp>
      <p:pic>
        <p:nvPicPr>
          <p:cNvPr id="178" name="Grafik 8" descr="Grafik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40812" y="56513"/>
            <a:ext cx="1926241" cy="10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el 1"/>
          <p:cNvSpPr txBox="1">
            <a:spLocks noGrp="1"/>
          </p:cNvSpPr>
          <p:nvPr>
            <p:ph type="title"/>
          </p:nvPr>
        </p:nvSpPr>
        <p:spPr>
          <a:xfrm>
            <a:off x="824947" y="365125"/>
            <a:ext cx="10515601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81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     </a:t>
            </a:r>
            <a:r>
              <a:rPr sz="2400" dirty="0"/>
              <a:t>3. Les </a:t>
            </a:r>
            <a:r>
              <a:rPr sz="2400" dirty="0" err="1"/>
              <a:t>modalités</a:t>
            </a:r>
            <a:r>
              <a:rPr sz="2400" dirty="0"/>
              <a:t> d</a:t>
            </a:r>
            <a:r>
              <a:rPr lang="de-DE" sz="2400" dirty="0" err="1"/>
              <a:t>e</a:t>
            </a:r>
            <a:r>
              <a:rPr sz="2400" dirty="0"/>
              <a:t> </a:t>
            </a:r>
            <a:r>
              <a:rPr sz="2400" dirty="0" err="1"/>
              <a:t>contrat</a:t>
            </a:r>
            <a:endParaRPr sz="2400" dirty="0"/>
          </a:p>
        </p:txBody>
      </p:sp>
      <p:sp>
        <p:nvSpPr>
          <p:cNvPr id="182" name="Rechteck: abgerundete Ecken 3"/>
          <p:cNvSpPr/>
          <p:nvPr/>
        </p:nvSpPr>
        <p:spPr>
          <a:xfrm>
            <a:off x="824947" y="2296190"/>
            <a:ext cx="10054071" cy="3880773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3" name="Textfeld 8"/>
          <p:cNvSpPr txBox="1"/>
          <p:nvPr/>
        </p:nvSpPr>
        <p:spPr>
          <a:xfrm>
            <a:off x="1275126" y="2617365"/>
            <a:ext cx="9266159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b="1"/>
            </a:pPr>
            <a:r>
              <a:rPr dirty="0" err="1"/>
              <a:t>Coûts</a:t>
            </a:r>
            <a:r>
              <a:rPr dirty="0"/>
              <a:t> et </a:t>
            </a:r>
            <a:r>
              <a:rPr dirty="0" err="1"/>
              <a:t>prélèvements</a:t>
            </a:r>
            <a:r>
              <a:rPr dirty="0"/>
              <a:t> des modules</a:t>
            </a:r>
          </a:p>
          <a:p>
            <a:pPr>
              <a:defRPr b="1"/>
            </a:pPr>
            <a:endParaRPr dirty="0"/>
          </a:p>
          <a:p>
            <a:pPr marL="285750" indent="-285750">
              <a:buSzPct val="100000"/>
              <a:buFontTx/>
              <a:buChar char="▪"/>
            </a:pPr>
            <a:r>
              <a:rPr dirty="0" err="1"/>
              <a:t>Prélèvement</a:t>
            </a:r>
            <a:r>
              <a:rPr dirty="0"/>
              <a:t> </a:t>
            </a:r>
            <a:r>
              <a:rPr lang="de-DE" dirty="0" err="1"/>
              <a:t>forfaitaire</a:t>
            </a:r>
            <a:r>
              <a:rPr lang="de-DE" dirty="0"/>
              <a:t> en </a:t>
            </a:r>
            <a:r>
              <a:rPr lang="de-DE" dirty="0" err="1"/>
              <a:t>une</a:t>
            </a:r>
            <a:r>
              <a:rPr lang="de-DE" dirty="0"/>
              <a:t> </a:t>
            </a:r>
            <a:r>
              <a:rPr lang="de-DE" dirty="0" err="1"/>
              <a:t>fois</a:t>
            </a:r>
            <a:r>
              <a:rPr lang="de-DE" dirty="0"/>
              <a:t> </a:t>
            </a:r>
            <a:r>
              <a:rPr dirty="0"/>
              <a:t>sur </a:t>
            </a:r>
            <a:r>
              <a:rPr dirty="0" err="1"/>
              <a:t>l’année</a:t>
            </a:r>
            <a:r>
              <a:rPr dirty="0"/>
              <a:t> </a:t>
            </a:r>
            <a:r>
              <a:rPr dirty="0" err="1"/>
              <a:t>scolaire</a:t>
            </a:r>
            <a:endParaRPr lang="de-DE" dirty="0"/>
          </a:p>
          <a:p>
            <a:pPr marL="285750" indent="-285750">
              <a:buSzPct val="100000"/>
              <a:buFontTx/>
              <a:buChar char="▪"/>
            </a:pPr>
            <a:endParaRPr lang="de-DE" dirty="0"/>
          </a:p>
          <a:p>
            <a:pPr marL="285750" indent="-285750">
              <a:buSzPct val="100000"/>
              <a:buFontTx/>
              <a:buChar char="▪"/>
            </a:pPr>
            <a:r>
              <a:rPr lang="de-DE" dirty="0"/>
              <a:t>Mandat de </a:t>
            </a:r>
            <a:r>
              <a:rPr lang="de-DE" dirty="0" err="1"/>
              <a:t>prélèvement</a:t>
            </a:r>
            <a:r>
              <a:rPr lang="de-DE" dirty="0"/>
              <a:t> </a:t>
            </a:r>
            <a:r>
              <a:rPr lang="de-DE" dirty="0" err="1"/>
              <a:t>mensuel</a:t>
            </a:r>
            <a:r>
              <a:rPr lang="de-DE" dirty="0"/>
              <a:t> SEPA </a:t>
            </a:r>
          </a:p>
          <a:p>
            <a:pPr marL="285750" indent="-285750">
              <a:buSzPct val="100000"/>
              <a:buFontTx/>
              <a:buChar char="▪"/>
            </a:pPr>
            <a:endParaRPr lang="de-DE" dirty="0"/>
          </a:p>
          <a:p>
            <a:pPr marL="285750" indent="-285750">
              <a:buSzPct val="100000"/>
              <a:buFontTx/>
              <a:buChar char="▪"/>
            </a:pPr>
            <a:r>
              <a:rPr lang="de-DE" dirty="0"/>
              <a:t>Le </a:t>
            </a:r>
            <a:r>
              <a:rPr lang="de-DE" dirty="0" err="1"/>
              <a:t>coût</a:t>
            </a:r>
            <a:r>
              <a:rPr lang="de-DE" dirty="0"/>
              <a:t> </a:t>
            </a:r>
            <a:r>
              <a:rPr lang="de-DE" dirty="0" err="1"/>
              <a:t>d‘un</a:t>
            </a:r>
            <a:r>
              <a:rPr lang="de-DE" dirty="0"/>
              <a:t> </a:t>
            </a:r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calculé</a:t>
            </a:r>
            <a:r>
              <a:rPr lang="de-DE" dirty="0"/>
              <a:t> </a:t>
            </a:r>
            <a:r>
              <a:rPr lang="de-DE" dirty="0" err="1"/>
              <a:t>selon</a:t>
            </a:r>
            <a:r>
              <a:rPr lang="de-DE" dirty="0"/>
              <a:t> le </a:t>
            </a:r>
            <a:r>
              <a:rPr lang="de-DE" dirty="0" err="1"/>
              <a:t>nombre</a:t>
            </a:r>
            <a:r>
              <a:rPr lang="de-DE" dirty="0"/>
              <a:t> </a:t>
            </a:r>
            <a:r>
              <a:rPr lang="de-DE" dirty="0" err="1"/>
              <a:t>d‘enfants</a:t>
            </a:r>
            <a:r>
              <a:rPr lang="de-DE" dirty="0"/>
              <a:t> de </a:t>
            </a:r>
            <a:r>
              <a:rPr lang="de-DE" dirty="0" err="1"/>
              <a:t>moins</a:t>
            </a:r>
            <a:r>
              <a:rPr lang="de-DE" dirty="0"/>
              <a:t> de 18 ans vivant </a:t>
            </a:r>
            <a:r>
              <a:rPr lang="de-DE" dirty="0" err="1"/>
              <a:t>sous</a:t>
            </a:r>
            <a:r>
              <a:rPr lang="de-DE" dirty="0"/>
              <a:t> le </a:t>
            </a:r>
            <a:r>
              <a:rPr lang="de-DE" dirty="0" err="1"/>
              <a:t>même</a:t>
            </a:r>
            <a:r>
              <a:rPr lang="de-DE" dirty="0"/>
              <a:t> </a:t>
            </a:r>
            <a:r>
              <a:rPr lang="de-DE" dirty="0" err="1"/>
              <a:t>toit</a:t>
            </a:r>
            <a:r>
              <a:rPr lang="de-DE" dirty="0"/>
              <a:t> et </a:t>
            </a:r>
            <a:r>
              <a:rPr lang="de-DE" dirty="0" err="1"/>
              <a:t>donne</a:t>
            </a:r>
            <a:r>
              <a:rPr lang="de-DE" dirty="0"/>
              <a:t> </a:t>
            </a:r>
            <a:r>
              <a:rPr lang="de-DE" dirty="0" err="1"/>
              <a:t>droit</a:t>
            </a:r>
            <a:r>
              <a:rPr lang="de-DE" dirty="0"/>
              <a:t> à des </a:t>
            </a:r>
            <a:r>
              <a:rPr lang="de-DE" dirty="0" err="1"/>
              <a:t>réductions</a:t>
            </a:r>
            <a:endParaRPr lang="de-DE" dirty="0"/>
          </a:p>
          <a:p>
            <a:pPr marL="285750" indent="-285750">
              <a:buSzPct val="100000"/>
              <a:buFontTx/>
              <a:buChar char="▪"/>
            </a:pPr>
            <a:endParaRPr lang="de-DE" dirty="0"/>
          </a:p>
          <a:p>
            <a:pPr marL="285750" indent="-285750">
              <a:buSzPct val="100000"/>
              <a:buChar char="▪"/>
            </a:pPr>
            <a:r>
              <a:rPr lang="de-DE" dirty="0"/>
              <a:t>Le </a:t>
            </a:r>
            <a:r>
              <a:rPr lang="de-DE" dirty="0" err="1"/>
              <a:t>coût</a:t>
            </a:r>
            <a:r>
              <a:rPr lang="de-DE" dirty="0"/>
              <a:t> </a:t>
            </a:r>
            <a:r>
              <a:rPr lang="de-DE" dirty="0" err="1"/>
              <a:t>d‘un</a:t>
            </a:r>
            <a:r>
              <a:rPr lang="de-DE" dirty="0"/>
              <a:t> </a:t>
            </a:r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fixé</a:t>
            </a:r>
            <a:r>
              <a:rPr lang="de-DE" dirty="0"/>
              <a:t> par la grille </a:t>
            </a:r>
            <a:r>
              <a:rPr lang="de-DE" dirty="0" err="1"/>
              <a:t>tarifaire</a:t>
            </a:r>
            <a:r>
              <a:rPr lang="de-DE" dirty="0"/>
              <a:t> de la </a:t>
            </a:r>
            <a:r>
              <a:rPr lang="de-DE" dirty="0" err="1"/>
              <a:t>ville</a:t>
            </a:r>
            <a:r>
              <a:rPr lang="de-DE" dirty="0"/>
              <a:t> de Stuttgart</a:t>
            </a:r>
            <a:endParaRPr dirty="0"/>
          </a:p>
        </p:txBody>
      </p:sp>
      <p:pic>
        <p:nvPicPr>
          <p:cNvPr id="184" name="Grafik 9" descr="Grafik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14308" y="44691"/>
            <a:ext cx="1926241" cy="10650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87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     </a:t>
            </a:r>
            <a:r>
              <a:rPr sz="2400" dirty="0"/>
              <a:t>4. </a:t>
            </a:r>
            <a:r>
              <a:rPr lang="de-DE" sz="2400" dirty="0"/>
              <a:t>La pause </a:t>
            </a:r>
            <a:r>
              <a:rPr lang="de-DE" sz="2400" dirty="0" err="1"/>
              <a:t>méridienne</a:t>
            </a:r>
            <a:r>
              <a:rPr lang="de-DE" sz="2400" dirty="0"/>
              <a:t> et la </a:t>
            </a:r>
            <a:r>
              <a:rPr sz="2400" dirty="0" err="1"/>
              <a:t>cantine</a:t>
            </a:r>
            <a:endParaRPr sz="2400" dirty="0"/>
          </a:p>
        </p:txBody>
      </p:sp>
      <p:sp>
        <p:nvSpPr>
          <p:cNvPr id="188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Textfeld 5"/>
          <p:cNvSpPr txBox="1"/>
          <p:nvPr/>
        </p:nvSpPr>
        <p:spPr>
          <a:xfrm>
            <a:off x="1275126" y="2617365"/>
            <a:ext cx="9731231" cy="247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Inscription, commande et facturation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Inscription directement auprès du fournisseur de repas </a:t>
            </a:r>
            <a:r>
              <a:rPr i="1"/>
              <a:t>Sander Caterer </a:t>
            </a:r>
          </a:p>
          <a:p>
            <a:pPr marL="285750" indent="-285750">
              <a:buSzPct val="100000"/>
              <a:buChar char="▪"/>
              <a:defRPr sz="800"/>
            </a:pPr>
            <a:endParaRPr i="1"/>
          </a:p>
          <a:p>
            <a:pPr marL="285750" indent="-285750">
              <a:buSzPct val="100000"/>
              <a:buChar char="▪"/>
            </a:pPr>
            <a:r>
              <a:t>Le document d’inscription vous est envoyé avec le contrat 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Commande ou annulation des repas en ligne par la famille 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Facturation effectuée par la famille directement auprès du fournisseur </a:t>
            </a:r>
          </a:p>
        </p:txBody>
      </p:sp>
      <p:pic>
        <p:nvPicPr>
          <p:cNvPr id="190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5697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Rechteck: abgerundete Ecken 4"/>
          <p:cNvSpPr/>
          <p:nvPr/>
        </p:nvSpPr>
        <p:spPr>
          <a:xfrm>
            <a:off x="1413162" y="5375564"/>
            <a:ext cx="9462656" cy="648848"/>
          </a:xfrm>
          <a:prstGeom prst="roundRect">
            <a:avLst>
              <a:gd name="adj" fmla="val 16667"/>
            </a:avLst>
          </a:prstGeom>
          <a:solidFill>
            <a:srgbClr val="00B28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2" name="Textfeld 7"/>
          <p:cNvSpPr txBox="1"/>
          <p:nvPr/>
        </p:nvSpPr>
        <p:spPr>
          <a:xfrm>
            <a:off x="1413164" y="5375564"/>
            <a:ext cx="936567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t>Les éducateurs/trices accompagnent et encadrent les élèves lors de la pause méridienne de 30 minutes.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95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     </a:t>
            </a:r>
            <a:r>
              <a:rPr sz="2400" dirty="0"/>
              <a:t>5. </a:t>
            </a:r>
            <a:r>
              <a:rPr lang="de-DE" sz="2400" dirty="0"/>
              <a:t>Les c</a:t>
            </a:r>
            <a:r>
              <a:rPr sz="2400" dirty="0" err="1"/>
              <a:t>ontact</a:t>
            </a:r>
            <a:r>
              <a:rPr lang="de-DE" sz="2400" dirty="0"/>
              <a:t>s</a:t>
            </a:r>
            <a:endParaRPr sz="2400" dirty="0"/>
          </a:p>
        </p:txBody>
      </p:sp>
      <p:sp>
        <p:nvSpPr>
          <p:cNvPr id="196" name="Rechteck: abgerundete Ecken 3"/>
          <p:cNvSpPr/>
          <p:nvPr/>
        </p:nvSpPr>
        <p:spPr>
          <a:xfrm>
            <a:off x="973122" y="23824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7" name="Textfeld 5"/>
          <p:cNvSpPr txBox="1"/>
          <p:nvPr/>
        </p:nvSpPr>
        <p:spPr>
          <a:xfrm>
            <a:off x="1275126" y="2617365"/>
            <a:ext cx="9731231" cy="260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Pour toutes questions concernant ces points, nous nous tenons à votre disposition : </a:t>
            </a:r>
          </a:p>
          <a:p>
            <a:pPr>
              <a:defRPr sz="800" b="1"/>
            </a:pPr>
            <a:endParaRPr/>
          </a:p>
          <a:p>
            <a:pPr>
              <a:defRPr b="1"/>
            </a:pPr>
            <a:r>
              <a:t>par mail :</a:t>
            </a:r>
          </a:p>
          <a:p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gts-sillenbuch@jugendhaus.net</a:t>
            </a:r>
          </a:p>
          <a:p>
            <a:pPr>
              <a:defRPr sz="800"/>
            </a:pPr>
            <a:endParaRPr u="sng">
              <a:solidFill>
                <a:srgbClr val="0563C1"/>
              </a:solidFill>
              <a:uFill>
                <a:solidFill>
                  <a:srgbClr val="0563C1"/>
                </a:solidFill>
              </a:uFill>
              <a:hlinkClick r:id="rId2"/>
            </a:endParaRPr>
          </a:p>
          <a:p>
            <a:pPr>
              <a:defRPr b="1"/>
            </a:pPr>
            <a:r>
              <a:t>par téléphone : </a:t>
            </a:r>
            <a:r>
              <a:rPr b="0"/>
              <a:t> </a:t>
            </a:r>
          </a:p>
          <a:p>
            <a:r>
              <a:t>0711 1622611</a:t>
            </a:r>
          </a:p>
          <a:p>
            <a:pPr>
              <a:defRPr sz="800"/>
            </a:pPr>
            <a:endParaRPr/>
          </a:p>
          <a:p>
            <a:pPr>
              <a:defRPr b="1"/>
            </a:pPr>
            <a:r>
              <a:t>Direction de la garderie GTS Sillenbuch </a:t>
            </a:r>
          </a:p>
          <a:p>
            <a:r>
              <a:t>A. Hanser</a:t>
            </a:r>
          </a:p>
        </p:txBody>
      </p:sp>
      <p:pic>
        <p:nvPicPr>
          <p:cNvPr id="198" name="Grafik 6" descr="Grafik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05697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Rechteck: abgerundete Ecken 8"/>
          <p:cNvSpPr/>
          <p:nvPr/>
        </p:nvSpPr>
        <p:spPr>
          <a:xfrm>
            <a:off x="1385454" y="5514109"/>
            <a:ext cx="9448801" cy="554183"/>
          </a:xfrm>
          <a:prstGeom prst="roundRect">
            <a:avLst>
              <a:gd name="adj" fmla="val 16667"/>
            </a:avLst>
          </a:prstGeom>
          <a:solidFill>
            <a:srgbClr val="00B28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0" name="Textfeld 9"/>
          <p:cNvSpPr txBox="1"/>
          <p:nvPr/>
        </p:nvSpPr>
        <p:spPr>
          <a:xfrm>
            <a:off x="1385454" y="5637634"/>
            <a:ext cx="9248990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t>Plus d’informations sur le site de l’école sous la rubrique </a:t>
            </a:r>
            <a:r>
              <a:rPr i="1"/>
              <a:t>Garderie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A5F4C318-6F92-4D1D-BCCB-C9FDD5DB9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784" y="2357004"/>
            <a:ext cx="5472545" cy="314065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Education et </a:t>
            </a:r>
            <a:r>
              <a:rPr lang="de-DE" sz="1800" dirty="0" err="1"/>
              <a:t>garderie</a:t>
            </a:r>
            <a:endParaRPr lang="de-DE" sz="1800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4579FF7C-E2F3-441D-8D35-E0F81FA3D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2470170"/>
            <a:ext cx="3948546" cy="2961410"/>
          </a:xfr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507BB54-6308-472B-9474-B1250DB7F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7297" y="138727"/>
            <a:ext cx="1926503" cy="106079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45E9DEA-DAA3-4FA9-B350-F48040FB06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2519362"/>
            <a:ext cx="3851564" cy="2888673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A4F224BC-32EE-4510-902C-2B7B556A6922}"/>
              </a:ext>
            </a:extLst>
          </p:cNvPr>
          <p:cNvSpPr/>
          <p:nvPr/>
        </p:nvSpPr>
        <p:spPr>
          <a:xfrm>
            <a:off x="0" y="5384489"/>
            <a:ext cx="12192000" cy="607998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800" b="1" dirty="0">
                <a:solidFill>
                  <a:prstClr val="black"/>
                </a:solidFill>
              </a:rPr>
              <a:t>           </a:t>
            </a:r>
            <a:endParaRPr lang="de-DE" sz="2800" dirty="0">
              <a:solidFill>
                <a:prstClr val="black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8863DE9-C0A3-4109-BFC6-C0DE89802583}"/>
              </a:ext>
            </a:extLst>
          </p:cNvPr>
          <p:cNvSpPr/>
          <p:nvPr/>
        </p:nvSpPr>
        <p:spPr>
          <a:xfrm>
            <a:off x="27709" y="1934910"/>
            <a:ext cx="12192000" cy="607998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800" b="1" dirty="0">
                <a:solidFill>
                  <a:prstClr val="black"/>
                </a:solidFill>
              </a:rPr>
              <a:t>           </a:t>
            </a:r>
            <a:endParaRPr lang="de-DE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700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0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838200" y="2161308"/>
            <a:ext cx="10515600" cy="401565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endParaRPr dirty="0"/>
          </a:p>
          <a:p>
            <a:pPr marL="0" indent="0">
              <a:buSzTx/>
              <a:buNone/>
              <a:defRPr sz="2400"/>
            </a:pPr>
            <a:r>
              <a:rPr dirty="0"/>
              <a:t>1.   Les </a:t>
            </a:r>
            <a:r>
              <a:rPr dirty="0" err="1"/>
              <a:t>domaines</a:t>
            </a:r>
            <a:r>
              <a:rPr dirty="0"/>
              <a:t> </a:t>
            </a:r>
            <a:r>
              <a:rPr dirty="0" err="1"/>
              <a:t>d‘action</a:t>
            </a:r>
            <a:endParaRPr dirty="0">
              <a:solidFill>
                <a:srgbClr val="FF0000"/>
              </a:solidFill>
            </a:endParaRPr>
          </a:p>
          <a:p>
            <a:pPr marL="0" indent="0">
              <a:buSzTx/>
              <a:buNone/>
              <a:defRPr sz="2400"/>
            </a:pPr>
            <a:r>
              <a:rPr dirty="0"/>
              <a:t>2.   Les modules de la </a:t>
            </a:r>
            <a:r>
              <a:rPr dirty="0" err="1"/>
              <a:t>garderie</a:t>
            </a:r>
            <a:endParaRPr lang="de-DE" dirty="0"/>
          </a:p>
          <a:p>
            <a:pPr marL="0" indent="0">
              <a:buSzTx/>
              <a:buNone/>
              <a:defRPr sz="2400"/>
            </a:pPr>
            <a:r>
              <a:rPr lang="de-DE" dirty="0"/>
              <a:t>	</a:t>
            </a:r>
            <a:r>
              <a:rPr dirty="0"/>
              <a:t>2.1 Pour les classes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journée</a:t>
            </a:r>
            <a:r>
              <a:rPr dirty="0"/>
              <a:t> continue - </a:t>
            </a:r>
            <a:r>
              <a:rPr dirty="0" err="1"/>
              <a:t>Ganztag</a:t>
            </a:r>
            <a:r>
              <a:rPr dirty="0"/>
              <a:t> (section </a:t>
            </a:r>
            <a:r>
              <a:rPr dirty="0" err="1"/>
              <a:t>française</a:t>
            </a:r>
            <a:r>
              <a:rPr dirty="0"/>
              <a:t>)</a:t>
            </a:r>
          </a:p>
          <a:p>
            <a:pPr marL="0" indent="0">
              <a:buSzTx/>
              <a:buNone/>
              <a:defRPr sz="2400"/>
            </a:pPr>
            <a:r>
              <a:rPr dirty="0"/>
              <a:t>       </a:t>
            </a:r>
            <a:r>
              <a:rPr lang="de-DE" dirty="0"/>
              <a:t>      </a:t>
            </a:r>
            <a:r>
              <a:rPr dirty="0"/>
              <a:t>2.2 Pour les classes </a:t>
            </a:r>
            <a:r>
              <a:rPr dirty="0" err="1"/>
              <a:t>en</a:t>
            </a:r>
            <a:r>
              <a:rPr dirty="0"/>
              <a:t> mi-</a:t>
            </a:r>
            <a:r>
              <a:rPr dirty="0" err="1"/>
              <a:t>journée</a:t>
            </a:r>
            <a:r>
              <a:rPr dirty="0"/>
              <a:t> </a:t>
            </a:r>
            <a:r>
              <a:rPr lang="de-DE" dirty="0"/>
              <a:t>- </a:t>
            </a:r>
            <a:r>
              <a:rPr lang="de-DE" dirty="0" err="1"/>
              <a:t>Halbtag</a:t>
            </a:r>
            <a:endParaRPr dirty="0">
              <a:solidFill>
                <a:srgbClr val="FF0000"/>
              </a:solidFill>
            </a:endParaRPr>
          </a:p>
          <a:p>
            <a:pPr marL="0" indent="0">
              <a:buSzTx/>
              <a:buNone/>
              <a:defRPr sz="2400"/>
            </a:pPr>
            <a:r>
              <a:rPr dirty="0"/>
              <a:t>3.   Les </a:t>
            </a:r>
            <a:r>
              <a:rPr dirty="0" err="1"/>
              <a:t>modalités</a:t>
            </a:r>
            <a:r>
              <a:rPr dirty="0"/>
              <a:t> d</a:t>
            </a:r>
            <a:r>
              <a:rPr lang="de-DE" dirty="0" err="1"/>
              <a:t>e</a:t>
            </a:r>
            <a:r>
              <a:rPr dirty="0"/>
              <a:t> </a:t>
            </a:r>
            <a:r>
              <a:rPr dirty="0" err="1"/>
              <a:t>contrat</a:t>
            </a:r>
            <a:endParaRPr dirty="0"/>
          </a:p>
          <a:p>
            <a:pPr marL="0" indent="0">
              <a:buSzTx/>
              <a:buNone/>
              <a:defRPr sz="2400"/>
            </a:pPr>
            <a:r>
              <a:rPr dirty="0"/>
              <a:t>4.   La pause </a:t>
            </a:r>
            <a:r>
              <a:rPr dirty="0" err="1"/>
              <a:t>méridienne</a:t>
            </a:r>
            <a:r>
              <a:rPr dirty="0"/>
              <a:t> et la </a:t>
            </a:r>
            <a:r>
              <a:rPr dirty="0" err="1"/>
              <a:t>cantine</a:t>
            </a:r>
            <a:endParaRPr dirty="0"/>
          </a:p>
          <a:p>
            <a:pPr marL="0" indent="0">
              <a:buSzTx/>
              <a:buNone/>
              <a:defRPr sz="2400"/>
            </a:pPr>
            <a:r>
              <a:rPr dirty="0"/>
              <a:t>5.   Les contacts </a:t>
            </a:r>
          </a:p>
        </p:txBody>
      </p:sp>
      <p:pic>
        <p:nvPicPr>
          <p:cNvPr id="102" name="Grafik 3" descr="Grafik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296" y="138726"/>
            <a:ext cx="1926504" cy="10607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5" name="Rechteck 4"/>
          <p:cNvGrpSpPr/>
          <p:nvPr/>
        </p:nvGrpSpPr>
        <p:grpSpPr>
          <a:xfrm>
            <a:off x="0" y="1934909"/>
            <a:ext cx="12192000" cy="608000"/>
            <a:chOff x="0" y="0"/>
            <a:chExt cx="12192000" cy="607998"/>
          </a:xfrm>
        </p:grpSpPr>
        <p:sp>
          <p:nvSpPr>
            <p:cNvPr id="103" name="Rechteck"/>
            <p:cNvSpPr/>
            <p:nvPr/>
          </p:nvSpPr>
          <p:spPr>
            <a:xfrm>
              <a:off x="0" y="-1"/>
              <a:ext cx="12192000" cy="608000"/>
            </a:xfrm>
            <a:prstGeom prst="rect">
              <a:avLst/>
            </a:prstGeom>
            <a:solidFill>
              <a:srgbClr val="00B28E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  <a:defRPr sz="2800"/>
              </a:pPr>
              <a:endParaRPr/>
            </a:p>
          </p:txBody>
        </p:sp>
        <p:sp>
          <p:nvSpPr>
            <p:cNvPr id="104" name="INDEX DE PRESENTATION"/>
            <p:cNvSpPr txBox="1"/>
            <p:nvPr/>
          </p:nvSpPr>
          <p:spPr>
            <a:xfrm>
              <a:off x="0" y="55079"/>
              <a:ext cx="12192000" cy="497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2800" b="1"/>
              </a:lvl1pPr>
            </a:lstStyle>
            <a:p>
              <a:r>
                <a:rPr dirty="0"/>
                <a:t>           INDEX DE PR</a:t>
              </a:r>
              <a:r>
                <a:rPr lang="de-DE" dirty="0" err="1"/>
                <a:t>É</a:t>
              </a:r>
              <a:r>
                <a:rPr dirty="0"/>
                <a:t>SENTATION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08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     </a:t>
            </a:r>
            <a:r>
              <a:rPr sz="2400" dirty="0"/>
              <a:t>1. </a:t>
            </a:r>
            <a:r>
              <a:rPr lang="de-DE" sz="2400" dirty="0"/>
              <a:t>Le</a:t>
            </a:r>
            <a:r>
              <a:rPr sz="2400" dirty="0"/>
              <a:t>s </a:t>
            </a:r>
            <a:r>
              <a:rPr sz="2400" dirty="0" err="1"/>
              <a:t>domaines</a:t>
            </a:r>
            <a:r>
              <a:rPr sz="2400" dirty="0"/>
              <a:t> </a:t>
            </a:r>
            <a:r>
              <a:rPr sz="2400" dirty="0" err="1"/>
              <a:t>d‘action</a:t>
            </a:r>
            <a:endParaRPr sz="2400" dirty="0"/>
          </a:p>
        </p:txBody>
      </p:sp>
      <p:sp>
        <p:nvSpPr>
          <p:cNvPr id="109" name="Rechteck: abgerundete Ecken 3"/>
          <p:cNvSpPr/>
          <p:nvPr/>
        </p:nvSpPr>
        <p:spPr>
          <a:xfrm>
            <a:off x="973122" y="2382472"/>
            <a:ext cx="5122878" cy="3808604"/>
          </a:xfrm>
          <a:prstGeom prst="roundRect">
            <a:avLst>
              <a:gd name="adj" fmla="val 16667"/>
            </a:avLst>
          </a:prstGeom>
          <a:solidFill>
            <a:srgbClr val="00B28E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0" name="Rechteck: abgerundete Ecken 4"/>
          <p:cNvSpPr/>
          <p:nvPr/>
        </p:nvSpPr>
        <p:spPr>
          <a:xfrm>
            <a:off x="6096000" y="2382472"/>
            <a:ext cx="5122877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1" name="Textfeld 5"/>
          <p:cNvSpPr txBox="1"/>
          <p:nvPr/>
        </p:nvSpPr>
        <p:spPr>
          <a:xfrm>
            <a:off x="1286311" y="2617365"/>
            <a:ext cx="4496500" cy="364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EDUCATION</a:t>
            </a:r>
          </a:p>
          <a:p>
            <a:endParaRPr/>
          </a:p>
          <a:p>
            <a:pPr marL="285750" indent="-285750">
              <a:buSzPct val="100000"/>
              <a:buChar char="▪"/>
            </a:pPr>
            <a:r>
              <a:t>Apprentissage personnalisé (IL)</a:t>
            </a:r>
            <a:endParaRPr>
              <a:solidFill>
                <a:srgbClr val="FF0000"/>
              </a:solidFill>
            </a:endParaRPr>
          </a:p>
          <a:p>
            <a:pPr marL="285750" indent="-285750">
              <a:buSzPct val="100000"/>
              <a:buChar char="▪"/>
            </a:pPr>
            <a:endParaRPr>
              <a:solidFill>
                <a:srgbClr val="FF0000"/>
              </a:solidFill>
            </a:endParaRPr>
          </a:p>
          <a:p>
            <a:pPr marL="285750" indent="-285750">
              <a:buSzPct val="100000"/>
              <a:buChar char="▪"/>
            </a:pPr>
            <a:r>
              <a:t>Les activités périscolaires (Themenunterricht - TU)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Accompagnement pédagogique (pause méridienne par ex.)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Les activités pédagogiques</a:t>
            </a:r>
          </a:p>
          <a:p>
            <a:pPr marL="285750" indent="-285750">
              <a:buSzPct val="100000"/>
              <a:buChar char="▪"/>
            </a:pPr>
            <a:endParaRPr/>
          </a:p>
        </p:txBody>
      </p:sp>
      <p:sp>
        <p:nvSpPr>
          <p:cNvPr id="112" name="Textfeld 6"/>
          <p:cNvSpPr txBox="1"/>
          <p:nvPr/>
        </p:nvSpPr>
        <p:spPr>
          <a:xfrm>
            <a:off x="6398004" y="2617365"/>
            <a:ext cx="4496500" cy="364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GARDERIE</a:t>
            </a:r>
          </a:p>
          <a:p>
            <a:endParaRPr/>
          </a:p>
          <a:p>
            <a:pPr marL="285750" indent="-285750">
              <a:buSzPct val="100000"/>
              <a:buChar char="▪"/>
            </a:pPr>
            <a:r>
              <a:t>La garderie du matin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La garderie de l‘après-midi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La garderie des vacances</a:t>
            </a:r>
          </a:p>
          <a:p>
            <a:endParaRPr/>
          </a:p>
          <a:p>
            <a:pPr marL="285750" indent="-285750">
              <a:buSzPct val="100000"/>
              <a:buChar char="▪"/>
            </a:pPr>
            <a:r>
              <a:t>La garderie pour les élèves en mi-journée - Halbtag (section allemande)</a:t>
            </a:r>
          </a:p>
          <a:p>
            <a:r>
              <a:t> </a:t>
            </a:r>
          </a:p>
          <a:p>
            <a:pPr marL="285750" indent="-285750">
              <a:buSzPct val="100000"/>
              <a:buChar char="▪"/>
            </a:pPr>
            <a:endParaRPr/>
          </a:p>
        </p:txBody>
      </p:sp>
      <p:pic>
        <p:nvPicPr>
          <p:cNvPr id="113" name="Grafik 7" descr="Grafik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296" y="40517"/>
            <a:ext cx="1926504" cy="1060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16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     </a:t>
            </a:r>
            <a:r>
              <a:rPr sz="2400" dirty="0"/>
              <a:t>1. </a:t>
            </a:r>
            <a:r>
              <a:rPr lang="de-DE" sz="2400" dirty="0"/>
              <a:t>Le</a:t>
            </a:r>
            <a:r>
              <a:rPr sz="2400" dirty="0"/>
              <a:t>s </a:t>
            </a:r>
            <a:r>
              <a:rPr sz="2400" dirty="0" err="1"/>
              <a:t>domaines</a:t>
            </a:r>
            <a:r>
              <a:rPr sz="2400" dirty="0"/>
              <a:t> </a:t>
            </a:r>
            <a:r>
              <a:rPr sz="2400" dirty="0" err="1"/>
              <a:t>d‘action</a:t>
            </a:r>
            <a:endParaRPr sz="2400" dirty="0"/>
          </a:p>
        </p:txBody>
      </p:sp>
      <p:sp>
        <p:nvSpPr>
          <p:cNvPr id="117" name="Rechteck: abgerundete Ecken 3"/>
          <p:cNvSpPr/>
          <p:nvPr/>
        </p:nvSpPr>
        <p:spPr>
          <a:xfrm>
            <a:off x="973122" y="2382472"/>
            <a:ext cx="10380679" cy="4018328"/>
          </a:xfrm>
          <a:prstGeom prst="roundRect">
            <a:avLst>
              <a:gd name="adj" fmla="val 16667"/>
            </a:avLst>
          </a:prstGeom>
          <a:solidFill>
            <a:srgbClr val="00B28E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8" name="Textfeld 5"/>
          <p:cNvSpPr txBox="1"/>
          <p:nvPr/>
        </p:nvSpPr>
        <p:spPr>
          <a:xfrm>
            <a:off x="1275126" y="2617365"/>
            <a:ext cx="9764787" cy="4062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rPr dirty="0"/>
              <a:t>Education</a:t>
            </a:r>
          </a:p>
          <a:p>
            <a:pPr marL="285750" indent="-285750">
              <a:buSzPct val="100000"/>
              <a:buChar char="▪"/>
            </a:pPr>
            <a:r>
              <a:rPr dirty="0" err="1"/>
              <a:t>Apprentissage</a:t>
            </a:r>
            <a:r>
              <a:rPr dirty="0"/>
              <a:t> </a:t>
            </a:r>
            <a:r>
              <a:rPr dirty="0" err="1"/>
              <a:t>personnalisé</a:t>
            </a:r>
            <a:r>
              <a:rPr dirty="0"/>
              <a:t> : un </a:t>
            </a:r>
            <a:r>
              <a:rPr dirty="0" err="1"/>
              <a:t>éducateur</a:t>
            </a:r>
            <a:r>
              <a:rPr dirty="0"/>
              <a:t>/trice </a:t>
            </a:r>
            <a:r>
              <a:rPr dirty="0" err="1"/>
              <a:t>responsable</a:t>
            </a:r>
            <a:r>
              <a:rPr dirty="0"/>
              <a:t>, concertation et travail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commun</a:t>
            </a:r>
            <a:r>
              <a:rPr dirty="0"/>
              <a:t> avec </a:t>
            </a:r>
            <a:r>
              <a:rPr dirty="0" err="1"/>
              <a:t>l‘enseignant.e</a:t>
            </a:r>
            <a:r>
              <a:rPr dirty="0"/>
              <a:t> </a:t>
            </a:r>
            <a:r>
              <a:rPr dirty="0" err="1"/>
              <a:t>principal.e</a:t>
            </a:r>
            <a:r>
              <a:rPr dirty="0"/>
              <a:t> de la </a:t>
            </a:r>
            <a:r>
              <a:rPr dirty="0" err="1"/>
              <a:t>classe</a:t>
            </a:r>
            <a:r>
              <a:rPr dirty="0"/>
              <a:t>, travail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classe</a:t>
            </a:r>
            <a:r>
              <a:rPr dirty="0"/>
              <a:t> avec du </a:t>
            </a:r>
            <a:r>
              <a:rPr dirty="0" err="1"/>
              <a:t>matériel</a:t>
            </a:r>
            <a:r>
              <a:rPr dirty="0"/>
              <a:t> </a:t>
            </a:r>
            <a:r>
              <a:rPr dirty="0" err="1"/>
              <a:t>scolaire</a:t>
            </a:r>
            <a:r>
              <a:rPr dirty="0"/>
              <a:t>, </a:t>
            </a:r>
            <a:r>
              <a:rPr dirty="0" err="1"/>
              <a:t>conseils</a:t>
            </a:r>
            <a:r>
              <a:rPr dirty="0"/>
              <a:t> de </a:t>
            </a:r>
            <a:r>
              <a:rPr dirty="0" err="1"/>
              <a:t>classe</a:t>
            </a:r>
            <a:endParaRPr dirty="0"/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/>
              <a:t>Les </a:t>
            </a:r>
            <a:r>
              <a:rPr dirty="0" err="1"/>
              <a:t>activités</a:t>
            </a:r>
            <a:r>
              <a:rPr dirty="0"/>
              <a:t> </a:t>
            </a:r>
            <a:r>
              <a:rPr dirty="0" err="1"/>
              <a:t>périscolaires</a:t>
            </a:r>
            <a:r>
              <a:rPr dirty="0"/>
              <a:t> (</a:t>
            </a:r>
            <a:r>
              <a:rPr dirty="0" err="1"/>
              <a:t>Themenunterricht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TU) : </a:t>
            </a: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lundis</a:t>
            </a:r>
            <a:r>
              <a:rPr dirty="0"/>
              <a:t> et </a:t>
            </a:r>
            <a:r>
              <a:rPr dirty="0" err="1"/>
              <a:t>jeudis</a:t>
            </a:r>
            <a:r>
              <a:rPr dirty="0"/>
              <a:t> de 13h30 </a:t>
            </a:r>
            <a:r>
              <a:rPr dirty="0" err="1"/>
              <a:t>à</a:t>
            </a:r>
            <a:r>
              <a:rPr dirty="0"/>
              <a:t> 15h, </a:t>
            </a:r>
            <a:r>
              <a:rPr dirty="0" err="1"/>
              <a:t>rythme</a:t>
            </a:r>
            <a:r>
              <a:rPr dirty="0"/>
              <a:t> </a:t>
            </a:r>
            <a:r>
              <a:rPr dirty="0" err="1"/>
              <a:t>semestriel</a:t>
            </a:r>
            <a:r>
              <a:rPr dirty="0"/>
              <a:t>, </a:t>
            </a:r>
            <a:r>
              <a:rPr dirty="0" err="1"/>
              <a:t>libre</a:t>
            </a:r>
            <a:r>
              <a:rPr dirty="0"/>
              <a:t> </a:t>
            </a:r>
            <a:r>
              <a:rPr dirty="0" err="1"/>
              <a:t>choix</a:t>
            </a:r>
            <a:r>
              <a:rPr dirty="0"/>
              <a:t> des </a:t>
            </a:r>
            <a:r>
              <a:rPr dirty="0" err="1"/>
              <a:t>activités</a:t>
            </a:r>
            <a:r>
              <a:rPr dirty="0"/>
              <a:t>, </a:t>
            </a:r>
            <a:r>
              <a:rPr dirty="0" err="1"/>
              <a:t>découvertes</a:t>
            </a:r>
            <a:r>
              <a:rPr dirty="0"/>
              <a:t> </a:t>
            </a:r>
            <a:r>
              <a:rPr dirty="0" err="1"/>
              <a:t>d‘apprentissages</a:t>
            </a:r>
            <a:r>
              <a:rPr dirty="0"/>
              <a:t> </a:t>
            </a:r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Accompagnement</a:t>
            </a:r>
            <a:r>
              <a:rPr dirty="0"/>
              <a:t> </a:t>
            </a:r>
            <a:r>
              <a:rPr dirty="0" err="1"/>
              <a:t>pédagogique</a:t>
            </a:r>
            <a:r>
              <a:rPr dirty="0"/>
              <a:t> (Pause </a:t>
            </a:r>
            <a:r>
              <a:rPr dirty="0" err="1"/>
              <a:t>méridienne</a:t>
            </a:r>
            <a:r>
              <a:rPr dirty="0"/>
              <a:t> par ex.) : </a:t>
            </a:r>
            <a:r>
              <a:rPr dirty="0" err="1"/>
              <a:t>Organis</a:t>
            </a:r>
            <a:r>
              <a:rPr lang="de-DE" dirty="0"/>
              <a:t>er le</a:t>
            </a:r>
            <a:r>
              <a:rPr dirty="0"/>
              <a:t> </a:t>
            </a:r>
            <a:r>
              <a:rPr dirty="0" err="1"/>
              <a:t>déroulement</a:t>
            </a:r>
            <a:r>
              <a:rPr dirty="0"/>
              <a:t> de la </a:t>
            </a:r>
            <a:r>
              <a:rPr dirty="0" err="1"/>
              <a:t>journée</a:t>
            </a:r>
            <a:r>
              <a:rPr lang="de-DE" dirty="0"/>
              <a:t>, </a:t>
            </a:r>
            <a:r>
              <a:rPr lang="de-DE" dirty="0" err="1"/>
              <a:t>transmettre</a:t>
            </a:r>
            <a:r>
              <a:rPr lang="de-DE" dirty="0"/>
              <a:t> la </a:t>
            </a:r>
            <a:r>
              <a:rPr lang="de-DE" dirty="0" err="1"/>
              <a:t>culture</a:t>
            </a:r>
            <a:r>
              <a:rPr lang="de-DE" dirty="0"/>
              <a:t> du </a:t>
            </a:r>
            <a:r>
              <a:rPr lang="de-DE" dirty="0" err="1"/>
              <a:t>bon</a:t>
            </a:r>
            <a:r>
              <a:rPr lang="de-DE" dirty="0"/>
              <a:t> </a:t>
            </a:r>
            <a:r>
              <a:rPr lang="de-DE" dirty="0" err="1"/>
              <a:t>goût</a:t>
            </a:r>
            <a:r>
              <a:rPr lang="de-DE" dirty="0"/>
              <a:t> et du </a:t>
            </a:r>
            <a:r>
              <a:rPr lang="de-DE" dirty="0" err="1"/>
              <a:t>bien</a:t>
            </a:r>
            <a:r>
              <a:rPr lang="de-DE" dirty="0"/>
              <a:t> </a:t>
            </a:r>
            <a:r>
              <a:rPr lang="de-DE" dirty="0" err="1"/>
              <a:t>manger</a:t>
            </a:r>
            <a:r>
              <a:rPr lang="de-DE" dirty="0"/>
              <a:t>.</a:t>
            </a:r>
            <a:endParaRPr dirty="0">
              <a:solidFill>
                <a:srgbClr val="FF0000"/>
              </a:solidFill>
            </a:endParaRPr>
          </a:p>
          <a:p>
            <a:endParaRPr dirty="0">
              <a:solidFill>
                <a:srgbClr val="FF0000"/>
              </a:solidFill>
            </a:endParaRPr>
          </a:p>
          <a:p>
            <a:pPr marL="285750" indent="-285750">
              <a:buSzPct val="100000"/>
              <a:buChar char="▪"/>
            </a:pPr>
            <a:r>
              <a:rPr dirty="0" err="1"/>
              <a:t>Activités</a:t>
            </a:r>
            <a:r>
              <a:rPr dirty="0"/>
              <a:t> </a:t>
            </a:r>
            <a:r>
              <a:rPr dirty="0" err="1"/>
              <a:t>pédagogiques</a:t>
            </a:r>
            <a:r>
              <a:rPr dirty="0"/>
              <a:t> </a:t>
            </a:r>
            <a:r>
              <a:rPr dirty="0" err="1"/>
              <a:t>dans</a:t>
            </a:r>
            <a:r>
              <a:rPr dirty="0"/>
              <a:t> les modules de la </a:t>
            </a:r>
            <a:r>
              <a:rPr dirty="0" err="1"/>
              <a:t>garderie</a:t>
            </a:r>
            <a:r>
              <a:rPr dirty="0"/>
              <a:t> : </a:t>
            </a:r>
            <a:r>
              <a:rPr dirty="0" err="1"/>
              <a:t>Projets</a:t>
            </a:r>
            <a:r>
              <a:rPr dirty="0"/>
              <a:t>, ateliers d‘art et </a:t>
            </a:r>
            <a:r>
              <a:rPr dirty="0" err="1"/>
              <a:t>créatifs</a:t>
            </a:r>
            <a:r>
              <a:rPr dirty="0"/>
              <a:t>, </a:t>
            </a:r>
            <a:r>
              <a:rPr dirty="0" err="1"/>
              <a:t>activités</a:t>
            </a:r>
            <a:r>
              <a:rPr dirty="0"/>
              <a:t> </a:t>
            </a:r>
            <a:r>
              <a:rPr dirty="0" err="1"/>
              <a:t>sportives</a:t>
            </a:r>
            <a:r>
              <a:rPr dirty="0"/>
              <a:t>, excursions, </a:t>
            </a:r>
            <a:r>
              <a:rPr dirty="0" err="1"/>
              <a:t>compétences</a:t>
            </a:r>
            <a:r>
              <a:rPr dirty="0"/>
              <a:t> </a:t>
            </a:r>
            <a:r>
              <a:rPr dirty="0" err="1"/>
              <a:t>sociales</a:t>
            </a:r>
            <a:r>
              <a:rPr dirty="0"/>
              <a:t> …</a:t>
            </a:r>
          </a:p>
          <a:p>
            <a:pPr marL="285750" indent="-285750">
              <a:buSzPct val="100000"/>
              <a:buChar char="▪"/>
            </a:pPr>
            <a:endParaRPr dirty="0"/>
          </a:p>
        </p:txBody>
      </p:sp>
      <p:pic>
        <p:nvPicPr>
          <p:cNvPr id="119" name="Grafik 4" descr="Grafik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296" y="40785"/>
            <a:ext cx="1926504" cy="10607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22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 Les modules de la garderie</a:t>
            </a:r>
          </a:p>
        </p:txBody>
      </p:sp>
      <p:sp>
        <p:nvSpPr>
          <p:cNvPr id="123" name="Rechteck: abgerundete Ecken 3"/>
          <p:cNvSpPr/>
          <p:nvPr/>
        </p:nvSpPr>
        <p:spPr>
          <a:xfrm>
            <a:off x="973122" y="2382472"/>
            <a:ext cx="5122878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Rechteck: abgerundete Ecken 4"/>
          <p:cNvSpPr/>
          <p:nvPr/>
        </p:nvSpPr>
        <p:spPr>
          <a:xfrm>
            <a:off x="6096000" y="2382472"/>
            <a:ext cx="5122877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5" name="Textfeld 5"/>
          <p:cNvSpPr txBox="1"/>
          <p:nvPr/>
        </p:nvSpPr>
        <p:spPr>
          <a:xfrm>
            <a:off x="1275126" y="2617365"/>
            <a:ext cx="4496501" cy="364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Classes en journée continue - Ganztag</a:t>
            </a:r>
          </a:p>
          <a:p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du matin</a:t>
            </a:r>
          </a:p>
          <a:p>
            <a:pPr marL="285750" indent="-285750">
              <a:buSzPct val="100000"/>
              <a:buChar char="▪"/>
              <a:defRPr sz="2000"/>
            </a:pPr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de l‘après-midi</a:t>
            </a:r>
          </a:p>
          <a:p>
            <a:pPr marL="285750" indent="-285750">
              <a:buSzPct val="100000"/>
              <a:buChar char="▪"/>
              <a:defRPr sz="2000"/>
            </a:pPr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des vacances</a:t>
            </a:r>
          </a:p>
          <a:p>
            <a:pPr marL="285750" indent="-285750">
              <a:buSzPct val="100000"/>
              <a:buChar char="▪"/>
              <a:defRPr sz="2000"/>
            </a:pPr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du matin des vacances</a:t>
            </a:r>
          </a:p>
          <a:p>
            <a:pPr marL="285750" indent="-285750">
              <a:buSzPct val="100000"/>
              <a:buChar char="▪"/>
            </a:pPr>
            <a:endParaRPr/>
          </a:p>
        </p:txBody>
      </p:sp>
      <p:sp>
        <p:nvSpPr>
          <p:cNvPr id="126" name="Textfeld 6"/>
          <p:cNvSpPr txBox="1"/>
          <p:nvPr/>
        </p:nvSpPr>
        <p:spPr>
          <a:xfrm>
            <a:off x="6398004" y="2617365"/>
            <a:ext cx="4496500" cy="301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Classes en mi-journée - Halbtag</a:t>
            </a:r>
          </a:p>
          <a:p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du matin</a:t>
            </a:r>
          </a:p>
          <a:p>
            <a:pPr marL="285750" indent="-285750">
              <a:buSzPct val="100000"/>
              <a:buChar char="▪"/>
              <a:defRPr sz="2000"/>
            </a:pPr>
            <a:endParaRPr/>
          </a:p>
          <a:p>
            <a:pPr marL="285750" indent="-285750">
              <a:buSzPct val="100000"/>
              <a:buChar char="▪"/>
              <a:defRPr sz="2000"/>
            </a:pPr>
            <a:r>
              <a:t>La garderie du midi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endParaRPr/>
          </a:p>
          <a:p>
            <a:endParaRPr/>
          </a:p>
        </p:txBody>
      </p:sp>
      <p:pic>
        <p:nvPicPr>
          <p:cNvPr id="127" name="Grafik 7" descr="Grafik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110648"/>
            <a:ext cx="1926241" cy="10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30" name="Inhaltsplatzhalter 2"/>
          <p:cNvSpPr txBox="1">
            <a:spLocks noGrp="1"/>
          </p:cNvSpPr>
          <p:nvPr>
            <p:ph type="body" idx="1"/>
          </p:nvPr>
        </p:nvSpPr>
        <p:spPr>
          <a:xfrm>
            <a:off x="905661" y="1838325"/>
            <a:ext cx="10515601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2.2 Les modules pour </a:t>
            </a:r>
            <a:r>
              <a:rPr b="1"/>
              <a:t>les classes en journée continue - Ganztag</a:t>
            </a:r>
          </a:p>
        </p:txBody>
      </p:sp>
      <p:sp>
        <p:nvSpPr>
          <p:cNvPr id="131" name="Rechteck: abgerundete Ecken 3"/>
          <p:cNvSpPr/>
          <p:nvPr/>
        </p:nvSpPr>
        <p:spPr>
          <a:xfrm>
            <a:off x="973122" y="2769318"/>
            <a:ext cx="10380679" cy="3421758"/>
          </a:xfrm>
          <a:prstGeom prst="roundRect">
            <a:avLst>
              <a:gd name="adj" fmla="val 18551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2" name="Textfeld 5"/>
          <p:cNvSpPr txBox="1"/>
          <p:nvPr/>
        </p:nvSpPr>
        <p:spPr>
          <a:xfrm>
            <a:off x="1196248" y="2883413"/>
            <a:ext cx="9934428" cy="374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La garderie du matin</a:t>
            </a:r>
          </a:p>
          <a:p>
            <a:pPr>
              <a:defRPr sz="800" b="1"/>
            </a:pPr>
            <a:endParaRPr/>
          </a:p>
          <a:p>
            <a:pPr marL="285750" indent="-285750">
              <a:buSzPct val="100000"/>
              <a:buChar char="▪"/>
            </a:pPr>
            <a:r>
              <a:t>Du lundi au vendredi 7h-8h les jours d‘école </a:t>
            </a:r>
          </a:p>
          <a:p>
            <a:pPr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Horaires d‘arrivée flexibles entre 7h et 7h45 sans inscription préalable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Tous les jours sont réservés 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Jeux de société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Lecture, dessin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Petit déjeuner tiré du sac</a:t>
            </a:r>
          </a:p>
          <a:p>
            <a:endParaRPr/>
          </a:p>
          <a:p>
            <a:pPr marL="285750" indent="-285750">
              <a:buSzPct val="100000"/>
              <a:buChar char="▪"/>
            </a:pPr>
            <a:endParaRPr/>
          </a:p>
        </p:txBody>
      </p:sp>
      <p:pic>
        <p:nvPicPr>
          <p:cNvPr id="133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49062"/>
            <a:ext cx="1926241" cy="10650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36" name="Inhaltsplatzhalter 2"/>
          <p:cNvSpPr txBox="1">
            <a:spLocks noGrp="1"/>
          </p:cNvSpPr>
          <p:nvPr>
            <p:ph type="body" idx="1"/>
          </p:nvPr>
        </p:nvSpPr>
        <p:spPr>
          <a:xfrm>
            <a:off x="838200" y="1852665"/>
            <a:ext cx="10515600" cy="435133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2.2 Les modules pour </a:t>
            </a:r>
            <a:r>
              <a:rPr b="1"/>
              <a:t>les classes en journée continue - Ganztag  </a:t>
            </a:r>
          </a:p>
        </p:txBody>
      </p:sp>
      <p:sp>
        <p:nvSpPr>
          <p:cNvPr id="137" name="Rechteck: abgerundete Ecken 3"/>
          <p:cNvSpPr/>
          <p:nvPr/>
        </p:nvSpPr>
        <p:spPr>
          <a:xfrm>
            <a:off x="905661" y="2823584"/>
            <a:ext cx="10380678" cy="3075392"/>
          </a:xfrm>
          <a:prstGeom prst="roundRect">
            <a:avLst>
              <a:gd name="adj" fmla="val 20641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8" name="Textfeld 5"/>
          <p:cNvSpPr txBox="1"/>
          <p:nvPr/>
        </p:nvSpPr>
        <p:spPr>
          <a:xfrm>
            <a:off x="1386746" y="2950309"/>
            <a:ext cx="9731231" cy="289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rPr dirty="0"/>
              <a:t>La </a:t>
            </a:r>
            <a:r>
              <a:rPr dirty="0" err="1"/>
              <a:t>garderie</a:t>
            </a:r>
            <a:r>
              <a:rPr dirty="0"/>
              <a:t> de </a:t>
            </a:r>
            <a:r>
              <a:rPr dirty="0" err="1"/>
              <a:t>l’après</a:t>
            </a:r>
            <a:r>
              <a:rPr dirty="0"/>
              <a:t>-midi</a:t>
            </a:r>
          </a:p>
          <a:p>
            <a:pPr>
              <a:defRPr sz="800" b="1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/>
              <a:t>Du </a:t>
            </a:r>
            <a:r>
              <a:rPr dirty="0" err="1"/>
              <a:t>lundi</a:t>
            </a:r>
            <a:r>
              <a:rPr dirty="0"/>
              <a:t> au </a:t>
            </a:r>
            <a:r>
              <a:rPr dirty="0" err="1"/>
              <a:t>jeudi</a:t>
            </a:r>
            <a:r>
              <a:rPr dirty="0"/>
              <a:t> de 15h </a:t>
            </a:r>
            <a:r>
              <a:rPr dirty="0" err="1"/>
              <a:t>à</a:t>
            </a:r>
            <a:r>
              <a:rPr dirty="0"/>
              <a:t> 17h, le </a:t>
            </a:r>
            <a:r>
              <a:rPr dirty="0" err="1"/>
              <a:t>vendredi</a:t>
            </a:r>
            <a:r>
              <a:rPr dirty="0"/>
              <a:t> de 12h30 </a:t>
            </a:r>
            <a:r>
              <a:rPr dirty="0" err="1"/>
              <a:t>à</a:t>
            </a:r>
            <a:r>
              <a:rPr dirty="0"/>
              <a:t> 17h</a:t>
            </a:r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dirty="0" err="1"/>
              <a:t>directe</a:t>
            </a:r>
            <a:r>
              <a:rPr dirty="0"/>
              <a:t> après la </a:t>
            </a:r>
            <a:r>
              <a:rPr dirty="0" err="1"/>
              <a:t>classe</a:t>
            </a:r>
            <a:r>
              <a:rPr dirty="0"/>
              <a:t> avec inscription</a:t>
            </a:r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Heures</a:t>
            </a:r>
            <a:r>
              <a:rPr dirty="0"/>
              <a:t> de sorties flexibles avec inscription </a:t>
            </a:r>
          </a:p>
          <a:p>
            <a:pPr marL="285750" indent="-285750">
              <a:buSzPct val="100000"/>
              <a:buChar char="▪"/>
              <a:defRPr sz="800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jours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réservés</a:t>
            </a:r>
            <a:endParaRPr dirty="0"/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endParaRPr dirty="0"/>
          </a:p>
          <a:p>
            <a:pPr marL="285750" indent="-285750">
              <a:buSzPct val="100000"/>
              <a:buChar char="▪"/>
            </a:pPr>
            <a:r>
              <a:rPr dirty="0" err="1"/>
              <a:t>Activités</a:t>
            </a:r>
            <a:r>
              <a:rPr dirty="0"/>
              <a:t> :</a:t>
            </a:r>
            <a:r>
              <a:rPr lang="de-DE" dirty="0"/>
              <a:t> </a:t>
            </a:r>
            <a:r>
              <a:rPr dirty="0"/>
              <a:t>ateliers d’art et </a:t>
            </a:r>
            <a:r>
              <a:rPr dirty="0" err="1"/>
              <a:t>créatifs</a:t>
            </a:r>
            <a:r>
              <a:rPr dirty="0"/>
              <a:t>, sport, </a:t>
            </a:r>
            <a:r>
              <a:rPr dirty="0" err="1"/>
              <a:t>jeux</a:t>
            </a:r>
            <a:r>
              <a:rPr dirty="0"/>
              <a:t> de </a:t>
            </a:r>
            <a:r>
              <a:rPr dirty="0" err="1"/>
              <a:t>société</a:t>
            </a:r>
            <a:r>
              <a:rPr dirty="0"/>
              <a:t>, </a:t>
            </a:r>
            <a:r>
              <a:rPr dirty="0" err="1"/>
              <a:t>salle</a:t>
            </a:r>
            <a:r>
              <a:rPr dirty="0"/>
              <a:t> de repos …</a:t>
            </a:r>
          </a:p>
        </p:txBody>
      </p:sp>
      <p:pic>
        <p:nvPicPr>
          <p:cNvPr id="139" name="Grafik 4" descr="Grafik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296" y="98331"/>
            <a:ext cx="1926504" cy="10607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0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Education et garderie</a:t>
            </a:r>
          </a:p>
        </p:txBody>
      </p:sp>
      <p:sp>
        <p:nvSpPr>
          <p:cNvPr id="142" name="Inhaltsplatzhalt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    </a:t>
            </a:r>
            <a:r>
              <a:rPr sz="2400"/>
              <a:t>2.2 Les modules pour </a:t>
            </a:r>
            <a:r>
              <a:rPr b="1"/>
              <a:t>les classes en journée continue - Ganztag </a:t>
            </a:r>
          </a:p>
        </p:txBody>
      </p:sp>
      <p:sp>
        <p:nvSpPr>
          <p:cNvPr id="143" name="Rechteck: abgerundete Ecken 3"/>
          <p:cNvSpPr/>
          <p:nvPr/>
        </p:nvSpPr>
        <p:spPr>
          <a:xfrm>
            <a:off x="950402" y="2915872"/>
            <a:ext cx="10380679" cy="3808604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87878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Textfeld 5"/>
          <p:cNvSpPr txBox="1"/>
          <p:nvPr/>
        </p:nvSpPr>
        <p:spPr>
          <a:xfrm>
            <a:off x="1376726" y="3214265"/>
            <a:ext cx="9731231" cy="371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La garderie des vacances</a:t>
            </a:r>
          </a:p>
          <a:p>
            <a:pPr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10 semaines de vacances prises en charge sur l’année de 8h à 17h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Pas de garderie les trois premières semaines des grandes vacances 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Réservation uniquement pour l’année scolaire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 marL="285750" indent="-285750">
              <a:buSzPct val="100000"/>
              <a:buChar char="▪"/>
            </a:pPr>
            <a:r>
              <a:t>Programme pédagogique varié et excursions </a:t>
            </a:r>
          </a:p>
          <a:p>
            <a:pPr marL="285750" indent="-285750">
              <a:buSzPct val="100000"/>
              <a:buChar char="▪"/>
            </a:pPr>
            <a:endParaRPr/>
          </a:p>
          <a:p>
            <a:pPr>
              <a:defRPr sz="2400" b="1"/>
            </a:pPr>
            <a:r>
              <a:t>La garderie du matin des vacances</a:t>
            </a:r>
          </a:p>
          <a:p>
            <a:pPr marL="285750" indent="-285750">
              <a:buSzPct val="100000"/>
              <a:buChar char="▪"/>
              <a:defRPr sz="800"/>
            </a:pPr>
            <a:endParaRPr/>
          </a:p>
          <a:p>
            <a:pPr marL="285750" indent="-285750">
              <a:buSzPct val="100000"/>
              <a:buChar char="▪"/>
            </a:pPr>
            <a:r>
              <a:t> Garderie du matin de 7h à 8h</a:t>
            </a:r>
          </a:p>
          <a:p>
            <a:pPr marL="285750" indent="-285750">
              <a:buSzPct val="100000"/>
              <a:buChar char="▪"/>
            </a:pPr>
            <a:endParaRPr/>
          </a:p>
        </p:txBody>
      </p:sp>
      <p:pic>
        <p:nvPicPr>
          <p:cNvPr id="145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7560" y="31015"/>
            <a:ext cx="1926241" cy="10650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1076</Words>
  <Application>Microsoft Macintosh PowerPoint</Application>
  <PresentationFormat>Breitbild</PresentationFormat>
  <Paragraphs>207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Office</vt:lpstr>
      <vt:lpstr>Ecole élementaire franco-allemande de Sillenbuch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  <vt:lpstr>Education et garderie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Ecole élementaire franco-allemande de Sillenbuch</dc:title>
  <cp:lastModifiedBy>beatrice zuccarello</cp:lastModifiedBy>
  <cp:revision>11</cp:revision>
  <dcterms:modified xsi:type="dcterms:W3CDTF">2021-04-28T10:24:12Z</dcterms:modified>
</cp:coreProperties>
</file>