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61" r:id="rId6"/>
    <p:sldId id="259" r:id="rId7"/>
    <p:sldId id="260" r:id="rId8"/>
    <p:sldId id="267" r:id="rId9"/>
    <p:sldId id="268" r:id="rId10"/>
    <p:sldId id="262" r:id="rId11"/>
    <p:sldId id="269" r:id="rId12"/>
    <p:sldId id="270" r:id="rId13"/>
    <p:sldId id="263" r:id="rId14"/>
    <p:sldId id="266" r:id="rId15"/>
    <p:sldId id="265" r:id="rId16"/>
    <p:sldId id="264" r:id="rId17"/>
    <p:sldId id="27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B4A37-C08B-4278-B745-C6278F15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9A2930-563F-471E-A555-033EF5622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6D32E7-D40A-406A-9E45-D2BB6B27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27134A-4BFA-4604-894C-6458B469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F06DBC-573F-4256-B21D-2D7CE4E8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19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74AF5-295F-42C3-B510-91715D6A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DDCE21-5CFC-4012-A748-282273288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98A075-4B7D-4A84-BDEB-9F185F76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CDFA2E-AD66-45D0-B88A-2BCDD83C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DB8D0C-8A6D-4278-BFBD-8B88E143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8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1186B23-1C49-48FF-A019-86F68DB08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89930E-0FF2-445E-B51A-B9EA68B8F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59314C-A2A1-4FDA-83F7-29E6CA05B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9985FE-0155-4258-80FA-A071A78F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17CEF-81CB-42BD-A61E-3582523A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81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E8E21-B0AA-4A2F-903B-39318F642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7C938F-5A90-40A3-9F5E-DE844A92A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937B2F-864D-4AD4-9CC8-793C3F21A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4BE118-FCB7-4EDB-9A28-39A09C9D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B3137-99F5-436D-8D3B-65034AEF0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56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11596-AD71-481A-8A74-296F4953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4358B6-D1A0-4CC8-A675-CC425F8CC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C93253-B118-4A3A-A2DB-BDA66A06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E550AF-AF2D-4A68-9B6F-73681A0E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892DDE-712A-4856-B6C4-5C7460606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27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55AB8-7B0C-4034-912F-44C48E4C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1CE28F-2DD3-4322-AB74-4A9E27B01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4DA647-552F-42E3-B8AF-57BF76CC3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1CE843-BF5F-4435-A9BC-4AAE5558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7EFE9B-5174-4EFB-8C2C-7B1FF29A3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D1D495-AF1F-4521-A174-14621918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14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53D79F-7572-4C4B-BD05-4C8E0EE08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838011-28ED-43F6-AEE8-92EC06B91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EDCF89-399D-4E9D-9EAD-6BA5BED1F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01DB44-60E5-4148-A9BA-DE502BB11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63B8CBA-F602-4E86-8723-CA7A29282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0781458-CE15-4C03-876F-7AF81D92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8142359-E7BF-4387-8C3A-89E8B5435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B001E2-BE55-4843-90A3-28F36175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60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6E44E-83F3-4225-89E9-AC85B136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A8F850-D064-4DF4-A739-79FAC59F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AB5AA7-CD73-4648-8069-E030B53B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DE35B0-E634-4850-8C94-1622C216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7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11F7306-F74D-40A9-9E92-10DD7E95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05C3430-5F4F-40E5-B126-9EB32612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3D6759-3D28-4B31-BD94-82039ACC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0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2F2C21-6FAB-40DE-BBCE-1E86E9E4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A26D01-8C99-4143-A482-D7CCBC243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EBC637-F246-4CCB-A69A-FECF66BDB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788593-3401-478D-BA61-775C12FC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685EA6-D1C2-4F1C-8449-471DEF62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B3ABA8-B536-4A90-BE25-8E6D6D8A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78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9424B-382F-4A2F-9D0C-33F91EF4C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289BFE-BC79-47CF-9752-5DC263179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EFF682-0C60-48D2-9C6D-761C4D2A3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C70D0C-8CE0-40A7-9474-BEABF7DC9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30328E-AC2D-4E91-BFB1-FC19AA320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A218EC-8C68-4EBC-AD94-00ECA9BC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54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2FDC1B-C9E8-49E5-B3CB-88FFE9CB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4134E6-DE33-4DA0-952C-27E3F6FF8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97E32A-E9AB-4A1E-95FA-2F0B01994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1BBBC-0A4C-49AF-B41C-1E0C1B221D7B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D9A8AF-B009-4759-B4E4-D7CC29F93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61E9EE-2A6A-4F00-A2B5-43C56CAA0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9552-4FA3-45F8-AE91-20B78F18AF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41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ts-sillenbuch@jugendhau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EE239-1A3F-4778-B530-C5B68C170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60110"/>
          </a:xfrm>
        </p:spPr>
        <p:txBody>
          <a:bodyPr>
            <a:normAutofit/>
          </a:bodyPr>
          <a:lstStyle/>
          <a:p>
            <a:r>
              <a:rPr lang="de-DE" sz="3200" dirty="0">
                <a:latin typeface="+mn-lt"/>
              </a:rPr>
              <a:t>Deutsch-Französische Grundschule Sillenbuch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C754AD-940C-44B6-8C2D-F0C5CE053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785146"/>
            <a:ext cx="12192000" cy="2299854"/>
          </a:xfrm>
        </p:spPr>
        <p:txBody>
          <a:bodyPr>
            <a:normAutofit/>
          </a:bodyPr>
          <a:lstStyle/>
          <a:p>
            <a:endParaRPr lang="de-DE" sz="4800" b="1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FDD3B14-709A-4E21-A262-890CDF210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457" y="388517"/>
            <a:ext cx="2279086" cy="1260109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8C8616C-BF27-45E3-B637-8001B34F6013}"/>
              </a:ext>
            </a:extLst>
          </p:cNvPr>
          <p:cNvSpPr/>
          <p:nvPr/>
        </p:nvSpPr>
        <p:spPr>
          <a:xfrm>
            <a:off x="0" y="2785145"/>
            <a:ext cx="12192000" cy="2299854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9139632-6E8C-41DA-AA24-A564CE52CF5D}"/>
              </a:ext>
            </a:extLst>
          </p:cNvPr>
          <p:cNvSpPr txBox="1"/>
          <p:nvPr/>
        </p:nvSpPr>
        <p:spPr>
          <a:xfrm>
            <a:off x="290945" y="3366273"/>
            <a:ext cx="115962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/>
              <a:t>GANZTAGSBILDUNG UND -BETREUUNG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556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2.3 Betreuungsbausteine</a:t>
            </a:r>
            <a:r>
              <a:rPr lang="de-DE" dirty="0"/>
              <a:t> </a:t>
            </a:r>
            <a:r>
              <a:rPr lang="de-DE" b="1" dirty="0"/>
              <a:t>Halbtagsklassen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Frühbetreuung</a:t>
            </a:r>
          </a:p>
          <a:p>
            <a:endParaRPr lang="de-DE" sz="8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Mo-Fr 07:00-08:00 Uhr an Schultagen </a:t>
            </a:r>
          </a:p>
          <a:p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Flexible Bringzeit zwischen 07:00-07:45 Uhr ohne Voranmeldung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Alle Wochentage gebucht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(Gemeinsames) Spielen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Lesen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Verzehr mitgebrachtes Frühstück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3489DF-BDB8-4B68-9463-27151C079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110649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3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2.3 Betreuungsbausteine</a:t>
            </a:r>
            <a:r>
              <a:rPr lang="de-DE" dirty="0"/>
              <a:t> </a:t>
            </a:r>
            <a:r>
              <a:rPr lang="de-DE" b="1" dirty="0"/>
              <a:t>Halbtagsklassen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Mittagsbetreuung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Mo-Do 12:00/13:15-14:00 Uhr an Schultagen</a:t>
            </a:r>
          </a:p>
          <a:p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Abholzeiten 13:15 Uhr und 14:00 Uhr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Hausaufgabenzeit, Gruppenspiele, Basteln, Freispiel und Lesen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Keine Ferienbetreuung an der Schule!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3489DF-BDB8-4B68-9463-27151C079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110649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9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2.3 Betreuungsbausteine</a:t>
            </a:r>
            <a:r>
              <a:rPr lang="de-DE" dirty="0"/>
              <a:t> </a:t>
            </a:r>
            <a:r>
              <a:rPr lang="de-DE" b="1" dirty="0"/>
              <a:t>Halbtagsklassen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r>
              <a:rPr lang="de-DE" sz="2400" b="1" dirty="0"/>
              <a:t>Keine Ferienbetreuung an der Schule buchbar!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/>
              <a:t>Das Kinder- und Jugendhaus Sillenbuch bietet in bestimmten Schulferien eine Ferienbetreuung an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/>
              <a:t>Anmeldung und Information direkt beim Jugendhaus unter </a:t>
            </a:r>
            <a:r>
              <a:rPr lang="de-DE" i="1" dirty="0"/>
              <a:t>jhsillenbuch.de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dirty="0"/>
              <a:t>Weitere Ferienangebote für Kinder in Stuttgart finden sie bspw. unter </a:t>
            </a:r>
            <a:r>
              <a:rPr lang="de-DE" i="1" dirty="0"/>
              <a:t>unser-ferienprogramm.de</a:t>
            </a:r>
            <a:r>
              <a:rPr lang="de-DE" dirty="0"/>
              <a:t>  </a:t>
            </a:r>
          </a:p>
          <a:p>
            <a:r>
              <a:rPr lang="de-DE" sz="2400" b="1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3489DF-BDB8-4B68-9463-27151C079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110649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675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948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3. Vertragsmodalitäten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Buchung der Betreuungsbausteine</a:t>
            </a:r>
            <a:r>
              <a:rPr lang="de-DE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Anmeldung zum Schuljahresbeginn bringt Planungssicherheit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Ferienbetreuung kann i.d.R. nicht unterjährig nachgebucht werden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Buchung für das gesamte Schuljahr, d.h. keine Buchung einzelner Monate möglich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Grundsätzlich Mo-Fr gebucht, auch wenn nur bestimmte Tage in Anspruch genommen werden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1455053-E982-441D-BDF1-D4DC76798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308" y="57395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4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948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3. Vertragsmodalitäten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59871" y="2382473"/>
            <a:ext cx="10380677" cy="3808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Kündigung der Betreuungsbausteine </a:t>
            </a:r>
          </a:p>
          <a:p>
            <a:endParaRPr lang="de-DE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Kündigungsfrist jährlich</a:t>
            </a:r>
            <a:r>
              <a:rPr lang="de-DE" b="1" dirty="0"/>
              <a:t> </a:t>
            </a:r>
            <a:r>
              <a:rPr lang="de-DE"/>
              <a:t>bis 30. </a:t>
            </a:r>
            <a:r>
              <a:rPr lang="de-DE" dirty="0"/>
              <a:t>September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Kündigung während laufendem Schuljahr nur in Ausnahmefällen möglich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BB012CE2-2217-46AA-8059-E9F7D29AB8BE}"/>
              </a:ext>
            </a:extLst>
          </p:cNvPr>
          <p:cNvSpPr/>
          <p:nvPr/>
        </p:nvSpPr>
        <p:spPr>
          <a:xfrm>
            <a:off x="1174276" y="4697783"/>
            <a:ext cx="9932930" cy="12045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2BA6490-34F1-4F7E-844B-73A74FA86397}"/>
              </a:ext>
            </a:extLst>
          </p:cNvPr>
          <p:cNvSpPr txBox="1"/>
          <p:nvPr/>
        </p:nvSpPr>
        <p:spPr>
          <a:xfrm>
            <a:off x="1275126" y="4813136"/>
            <a:ext cx="973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CORONA-REGELUNGEN*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Sonderkündigungsrecht (nach Ablauf von 4 Wochen ohne reguläres Betreuungsangebot)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Erlass des monatlichen Kostenanteils, wenn Betreuungsbausteine nicht angeboten werden können.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8AE0EDA-1EB4-4616-BC26-5AA158259BFD}"/>
              </a:ext>
            </a:extLst>
          </p:cNvPr>
          <p:cNvSpPr txBox="1"/>
          <p:nvPr/>
        </p:nvSpPr>
        <p:spPr>
          <a:xfrm>
            <a:off x="1461655" y="5982913"/>
            <a:ext cx="7845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*Zeitweise Regelungen des Schulverwaltungsamts. Zukünftige Regelungen können davon abweichen.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E0FF3E9-7D00-460F-B584-B35B6CD7D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0812" y="56514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22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948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3. Vertragsmodalitäten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3B51FAB-21D4-41D3-AC56-E607BA3253BC}"/>
              </a:ext>
            </a:extLst>
          </p:cNvPr>
          <p:cNvSpPr txBox="1"/>
          <p:nvPr/>
        </p:nvSpPr>
        <p:spPr>
          <a:xfrm>
            <a:off x="1275127" y="2617365"/>
            <a:ext cx="97312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Kosten und Bezahlung der Betreuungsbausteine</a:t>
            </a:r>
          </a:p>
          <a:p>
            <a:endParaRPr lang="de-DE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Pauschalbetrag für das gesamte Schuljahr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Monatliche Teilzahlungen des Pauschalbetrags per Bankeinzug/SEPA-Mandat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Die Höhe der Kosten für einen Betreuungsbaustein ist gestaffelt nach der Anzahl der Kinder unter 18 in einem Haushalt, d.h. ist ggf. reduziert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Die genauen Kosten sind in der Gebührenordnung der Stadt Stuttgart festgelegt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E357D3-5BC8-4B59-9810-CFDD83868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308" y="44691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75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4. Essen in der Mensa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Anmeldung, Bestellung und Abrechnung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Erstanmeldung nur direkt beim Caterer (</a:t>
            </a:r>
            <a:r>
              <a:rPr lang="de-DE" i="1" dirty="0"/>
              <a:t>Catering Sander</a:t>
            </a:r>
            <a:r>
              <a:rPr lang="de-DE" dirty="0"/>
              <a:t>) möglich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Informationsblatt zur Anmeldung wird von uns mit Vertrag zugesendet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Bestellung und Stornierung erfolgt durch Eltern über das Internet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Abrechnung erfolgt durch den Caterer direkt mit den Eltern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B16BB88-18E9-4B25-BE3D-BB089371E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698" y="110649"/>
            <a:ext cx="1926240" cy="1065020"/>
          </a:xfrm>
          <a:prstGeom prst="rect">
            <a:avLst/>
          </a:prstGeom>
        </p:spPr>
      </p:pic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4D7575ED-4E0A-4691-B900-D0464CA42673}"/>
              </a:ext>
            </a:extLst>
          </p:cNvPr>
          <p:cNvSpPr/>
          <p:nvPr/>
        </p:nvSpPr>
        <p:spPr>
          <a:xfrm>
            <a:off x="1413163" y="5375564"/>
            <a:ext cx="9462655" cy="648847"/>
          </a:xfrm>
          <a:prstGeom prst="roundRect">
            <a:avLst/>
          </a:prstGeom>
          <a:solidFill>
            <a:srgbClr val="00B2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7D471E6-5AFC-4223-BC48-BD627D521CFB}"/>
              </a:ext>
            </a:extLst>
          </p:cNvPr>
          <p:cNvSpPr txBox="1"/>
          <p:nvPr/>
        </p:nvSpPr>
        <p:spPr>
          <a:xfrm>
            <a:off x="1413164" y="5375564"/>
            <a:ext cx="9365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Bezugsfachkräfte der Klasse begleiten sie im Rahmen des Mittagsbands in eine 30 minütige Pause und zum Essen in die Mensa. </a:t>
            </a:r>
          </a:p>
        </p:txBody>
      </p:sp>
    </p:spTree>
    <p:extLst>
      <p:ext uri="{BB962C8B-B14F-4D97-AF65-F5344CB8AC3E}">
        <p14:creationId xmlns:p14="http://schemas.microsoft.com/office/powerpoint/2010/main" val="2453509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5. Kontakt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Für alle Fragen zu unseren Bildungs- und Betreuungsangeboten stehen wir Ihnen gerne zur Verfügung unter …</a:t>
            </a:r>
          </a:p>
          <a:p>
            <a:endParaRPr lang="de-DE" sz="800" b="1" dirty="0"/>
          </a:p>
          <a:p>
            <a:r>
              <a:rPr lang="de-DE" b="1" dirty="0"/>
              <a:t>Email </a:t>
            </a:r>
          </a:p>
          <a:p>
            <a:r>
              <a:rPr lang="de-DE" dirty="0">
                <a:hlinkClick r:id="rId2"/>
              </a:rPr>
              <a:t>gts-sillenbuch@jugendhaus.net</a:t>
            </a:r>
            <a:endParaRPr lang="de-DE" dirty="0"/>
          </a:p>
          <a:p>
            <a:endParaRPr lang="de-DE" sz="800" dirty="0"/>
          </a:p>
          <a:p>
            <a:r>
              <a:rPr lang="de-DE" b="1" dirty="0"/>
              <a:t>Telefon</a:t>
            </a:r>
            <a:r>
              <a:rPr lang="de-DE" dirty="0"/>
              <a:t> </a:t>
            </a:r>
          </a:p>
          <a:p>
            <a:r>
              <a:rPr lang="de-DE" dirty="0"/>
              <a:t>0711 1622611</a:t>
            </a:r>
          </a:p>
          <a:p>
            <a:endParaRPr lang="de-DE" sz="800" dirty="0"/>
          </a:p>
          <a:p>
            <a:r>
              <a:rPr lang="de-DE" b="1" dirty="0"/>
              <a:t>Teamleitung GTS Sillenbuch </a:t>
            </a:r>
          </a:p>
          <a:p>
            <a:r>
              <a:rPr lang="de-DE" dirty="0"/>
              <a:t>A. Hanser</a:t>
            </a:r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B16BB88-18E9-4B25-BE3D-BB089371E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5698" y="110649"/>
            <a:ext cx="1926240" cy="1065020"/>
          </a:xfrm>
          <a:prstGeom prst="rect">
            <a:avLst/>
          </a:prstGeom>
        </p:spPr>
      </p:pic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6A34E5EE-EE78-4455-A238-A2B478598843}"/>
              </a:ext>
            </a:extLst>
          </p:cNvPr>
          <p:cNvSpPr/>
          <p:nvPr/>
        </p:nvSpPr>
        <p:spPr>
          <a:xfrm>
            <a:off x="1385455" y="5514109"/>
            <a:ext cx="9448800" cy="554182"/>
          </a:xfrm>
          <a:prstGeom prst="roundRect">
            <a:avLst/>
          </a:prstGeom>
          <a:solidFill>
            <a:srgbClr val="00B2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A4B16AE-FF05-4FF2-9FD0-0CFAF21DEBCB}"/>
              </a:ext>
            </a:extLst>
          </p:cNvPr>
          <p:cNvSpPr txBox="1"/>
          <p:nvPr/>
        </p:nvSpPr>
        <p:spPr>
          <a:xfrm>
            <a:off x="1385455" y="5637634"/>
            <a:ext cx="924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Weitere Informationen finden sie auf der Schulhomepage unter dem Punkt </a:t>
            </a:r>
            <a:r>
              <a:rPr lang="de-DE" i="1" dirty="0"/>
              <a:t>Betreuung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214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A5F4C318-6F92-4D1D-BCCB-C9FDD5DB9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784" y="2357004"/>
            <a:ext cx="5472545" cy="314065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4579FF7C-E2F3-441D-8D35-E0F81FA3D6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2470170"/>
            <a:ext cx="3948546" cy="2961410"/>
          </a:xfr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507BB54-6308-472B-9474-B1250DB7F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7297" y="138727"/>
            <a:ext cx="1926503" cy="106079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45E9DEA-DAA3-4FA9-B350-F48040FB06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7" y="2519362"/>
            <a:ext cx="3851564" cy="2888673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A4F224BC-32EE-4510-902C-2B7B556A6922}"/>
              </a:ext>
            </a:extLst>
          </p:cNvPr>
          <p:cNvSpPr/>
          <p:nvPr/>
        </p:nvSpPr>
        <p:spPr>
          <a:xfrm>
            <a:off x="0" y="5384489"/>
            <a:ext cx="12192000" cy="607998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800" b="1" dirty="0">
                <a:solidFill>
                  <a:prstClr val="black"/>
                </a:solidFill>
              </a:rPr>
              <a:t>           </a:t>
            </a:r>
            <a:endParaRPr lang="de-DE" sz="2800" dirty="0">
              <a:solidFill>
                <a:prstClr val="black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8863DE9-C0A3-4109-BFC6-C0DE89802583}"/>
              </a:ext>
            </a:extLst>
          </p:cNvPr>
          <p:cNvSpPr/>
          <p:nvPr/>
        </p:nvSpPr>
        <p:spPr>
          <a:xfrm>
            <a:off x="27709" y="1934910"/>
            <a:ext cx="12192000" cy="607998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800" b="1" dirty="0">
                <a:solidFill>
                  <a:prstClr val="black"/>
                </a:solidFill>
              </a:rPr>
              <a:t>           </a:t>
            </a:r>
            <a:endParaRPr lang="de-DE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309"/>
            <a:ext cx="10515600" cy="4015654"/>
          </a:xfrm>
        </p:spPr>
        <p:txBody>
          <a:bodyPr/>
          <a:lstStyle/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sz="2400" dirty="0"/>
              <a:t>1.   Aufgabenbereiche</a:t>
            </a:r>
          </a:p>
          <a:p>
            <a:pPr marL="0" indent="0">
              <a:buNone/>
            </a:pPr>
            <a:r>
              <a:rPr lang="de-DE" sz="2400" dirty="0"/>
              <a:t>2.   Betreuungsbausteine</a:t>
            </a:r>
          </a:p>
          <a:p>
            <a:pPr marL="0" indent="0">
              <a:buNone/>
            </a:pPr>
            <a:r>
              <a:rPr lang="de-DE" sz="2400" dirty="0"/>
              <a:t>      2.1 Für Ganztagsklassen</a:t>
            </a:r>
          </a:p>
          <a:p>
            <a:pPr marL="0" indent="0">
              <a:buNone/>
            </a:pPr>
            <a:r>
              <a:rPr lang="de-DE" sz="2400" dirty="0"/>
              <a:t>      2.2 Für Halbtagsklassen</a:t>
            </a:r>
          </a:p>
          <a:p>
            <a:pPr marL="0" indent="0">
              <a:buNone/>
            </a:pPr>
            <a:r>
              <a:rPr lang="de-DE" sz="2400" dirty="0"/>
              <a:t>3.   Vertragsmodalitäten</a:t>
            </a:r>
          </a:p>
          <a:p>
            <a:pPr marL="0" indent="0">
              <a:buNone/>
            </a:pPr>
            <a:r>
              <a:rPr lang="de-DE" sz="2400" dirty="0"/>
              <a:t>4.   Essen in der Mensa</a:t>
            </a:r>
          </a:p>
          <a:p>
            <a:pPr marL="0" indent="0">
              <a:buNone/>
            </a:pPr>
            <a:r>
              <a:rPr lang="de-DE" sz="2400" dirty="0"/>
              <a:t>5.   Kontakt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07BB54-6308-472B-9474-B1250DB7F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297" y="138727"/>
            <a:ext cx="1926503" cy="1060796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58863DE9-C0A3-4109-BFC6-C0DE89802583}"/>
              </a:ext>
            </a:extLst>
          </p:cNvPr>
          <p:cNvSpPr/>
          <p:nvPr/>
        </p:nvSpPr>
        <p:spPr>
          <a:xfrm>
            <a:off x="0" y="1934910"/>
            <a:ext cx="12192000" cy="607998"/>
          </a:xfrm>
          <a:prstGeom prst="rect">
            <a:avLst/>
          </a:prstGeom>
          <a:solidFill>
            <a:srgbClr val="00B2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de-DE" sz="2800" b="1" dirty="0">
                <a:solidFill>
                  <a:prstClr val="black"/>
                </a:solidFill>
              </a:rPr>
              <a:t>           INHALTE DER PRÄSENTATION</a:t>
            </a:r>
            <a:endParaRPr lang="de-DE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/>
              <a:t>     </a:t>
            </a:r>
            <a:r>
              <a:rPr lang="de-DE" sz="2400" dirty="0"/>
              <a:t>1. Aufgabenbereiche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5122877" cy="3808602"/>
          </a:xfrm>
          <a:prstGeom prst="roundRect">
            <a:avLst/>
          </a:prstGeom>
          <a:solidFill>
            <a:srgbClr val="00B28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BE93FB6-F7A5-4899-8968-4DFD815FA090}"/>
              </a:ext>
            </a:extLst>
          </p:cNvPr>
          <p:cNvSpPr/>
          <p:nvPr/>
        </p:nvSpPr>
        <p:spPr>
          <a:xfrm>
            <a:off x="6096000" y="2382473"/>
            <a:ext cx="51228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449649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BILDUNG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Individuelles Lernen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Themenunterricht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Pädagogische Begleitung (z.B. Mittags-band)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Pädagogische Angebote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4117428-DF4C-429F-85C5-EF6CF3210039}"/>
              </a:ext>
            </a:extLst>
          </p:cNvPr>
          <p:cNvSpPr txBox="1"/>
          <p:nvPr/>
        </p:nvSpPr>
        <p:spPr>
          <a:xfrm>
            <a:off x="6398004" y="2617365"/>
            <a:ext cx="449649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BETREUUNG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Frühbetreuung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Spätbetreuung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Ferienbetreuung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Halbtagsbetreuung/Mittagsbetreuung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1BBC67E-4AE0-4099-9DB4-07D492AD8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297" y="40518"/>
            <a:ext cx="1926503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881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1. Aufgabenbereiche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rgbClr val="00B28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647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BILDUNG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Individuelles Lernen: Bezugsfachkräfte der Klasse, Kooperation mit </a:t>
            </a:r>
            <a:r>
              <a:rPr lang="de-DE" dirty="0" err="1"/>
              <a:t>KlassenlehrerIn</a:t>
            </a:r>
            <a:r>
              <a:rPr lang="de-DE" dirty="0"/>
              <a:t>, Übungsstunde mit Unterrichtsinhalten, Klassenrat, 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Themenunterricht: Mo + Do 13:30-15:00 Uhr, Halbjahr, Wahlmöglichkeiten, Erfahrungslernen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Pädagogische Begleitung (z.B. Mensa/Mittagsband): Organisation der Abläufe, Vermittlung Esskultur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Pädagogische Angebote in den Betreuungsbausteinen: Projekte, Kreativ- und Bewegungsangebote, Sozialkompetenz, Ausflüge, 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72E419C-C76E-49A9-B338-320CC6148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297" y="40785"/>
            <a:ext cx="1926503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3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 Betreuungsbausteine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51228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7BE93FB6-F7A5-4899-8968-4DFD815FA090}"/>
              </a:ext>
            </a:extLst>
          </p:cNvPr>
          <p:cNvSpPr/>
          <p:nvPr/>
        </p:nvSpPr>
        <p:spPr>
          <a:xfrm>
            <a:off x="6096000" y="2382473"/>
            <a:ext cx="51228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44964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Ganztagsklassen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Frühbetreuung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Spätbetreuung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Ferienbetreuung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Ferienfrühbetreuung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4117428-DF4C-429F-85C5-EF6CF3210039}"/>
              </a:ext>
            </a:extLst>
          </p:cNvPr>
          <p:cNvSpPr txBox="1"/>
          <p:nvPr/>
        </p:nvSpPr>
        <p:spPr>
          <a:xfrm>
            <a:off x="6398004" y="2617365"/>
            <a:ext cx="449649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Halbtagsklassen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Frühbetreuung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sz="2000" dirty="0"/>
              <a:t>Mittagsbetreuung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B439C90-3EE8-4C3A-89EF-35E338DAB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110649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2.2 Betreuungsbausteine für </a:t>
            </a:r>
            <a:r>
              <a:rPr lang="de-DE" b="1" dirty="0"/>
              <a:t>Ganztagsklassen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97846" y="2578614"/>
            <a:ext cx="973122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Frühbetreuung</a:t>
            </a:r>
          </a:p>
          <a:p>
            <a:endParaRPr lang="de-DE" sz="8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Mo-Fr 07:00-08:00 Uhr an Schultagen </a:t>
            </a:r>
          </a:p>
          <a:p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Flexible Bringzeit zwischen 07:00-07:45 Uhr ohne Voranmeldung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Alle Wochentage gebucht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(Gemeinsames) Spielen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Lesen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Verzehr mitgebrachtes Frühstück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2984D6B-1C85-4C74-AD01-C23214A74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49062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8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2.2 Betreuungsbausteine für </a:t>
            </a:r>
            <a:r>
              <a:rPr lang="de-DE" b="1" dirty="0"/>
              <a:t>Ganztagsklassen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Spätbetreuung</a:t>
            </a:r>
          </a:p>
          <a:p>
            <a:endParaRPr lang="de-DE" sz="8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Mo-Do 15:00-17:00 Uhr und Fr 12:30/13:15-17:00 Uhr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Direkt im Anschluss an den Unterricht mit Voranmeldung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Flexible Abholzeit mit Voranmeldung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Alle Wochentage gebucht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Offene Angebote  - Kreativ, Sport, Ruheraum, (Gruppen)spiele, …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B4BC0C3-F563-4E79-988C-7A45E7BAE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297" y="98331"/>
            <a:ext cx="1926503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6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DC549-84DF-4255-86D8-709A029C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998"/>
          </a:xfrm>
        </p:spPr>
        <p:txBody>
          <a:bodyPr>
            <a:normAutofit/>
          </a:bodyPr>
          <a:lstStyle/>
          <a:p>
            <a:r>
              <a:rPr lang="de-DE" sz="1800" dirty="0"/>
              <a:t>Ganztagsbildung und -betreuung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9F90C-C6C5-4485-9015-72DD76F1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</a:t>
            </a:r>
            <a:r>
              <a:rPr lang="de-DE" sz="2400" dirty="0"/>
              <a:t>2.2 Betreuungsbausteine für </a:t>
            </a:r>
            <a:r>
              <a:rPr lang="de-DE" b="1" dirty="0"/>
              <a:t>Ganztagsklassen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77D4A9F-77F7-41DB-8F6D-F5720D7D3D91}"/>
              </a:ext>
            </a:extLst>
          </p:cNvPr>
          <p:cNvSpPr/>
          <p:nvPr/>
        </p:nvSpPr>
        <p:spPr>
          <a:xfrm>
            <a:off x="973123" y="2382473"/>
            <a:ext cx="10380677" cy="38086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F4A2193-9E7D-49AD-BBD1-3D4B2B59F1B1}"/>
              </a:ext>
            </a:extLst>
          </p:cNvPr>
          <p:cNvSpPr txBox="1"/>
          <p:nvPr/>
        </p:nvSpPr>
        <p:spPr>
          <a:xfrm>
            <a:off x="1275127" y="2617365"/>
            <a:ext cx="973122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Ferienbetreuung</a:t>
            </a:r>
          </a:p>
          <a:p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10 Ferienwochen im Jahr von Mo-Fr 08:00-17:00 Uhr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Keine Ferienbetreuung in den ersten 3 Wochen der Sommerferien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Buchung nur für das gesamte Schuljahr möglich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Vielfältiges freizeitpädagogisches Programm inkl. regelmäßiger Ausflüge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r>
              <a:rPr lang="de-DE" sz="2400" b="1" dirty="0"/>
              <a:t>Frühferienbetreuung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Während der Ferienbetreuung von Mo-Fr 07:00-08:00 Uhr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76EC84D-9F97-4348-A889-ECED3503B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7560" y="31015"/>
            <a:ext cx="1926240" cy="106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4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Microsoft Office PowerPoint</Application>
  <PresentationFormat>Breitbild</PresentationFormat>
  <Paragraphs>209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</vt:lpstr>
      <vt:lpstr>Deutsch-Französische Grundschule Sillenbuch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  <vt:lpstr>Ganztagsbildung und -betreuung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Deutsch-Französische Grundschule Sillenbuch</dc:title>
  <dc:creator>FAO</dc:creator>
  <cp:lastModifiedBy>User</cp:lastModifiedBy>
  <cp:revision>81</cp:revision>
  <dcterms:created xsi:type="dcterms:W3CDTF">2021-03-02T15:43:18Z</dcterms:created>
  <dcterms:modified xsi:type="dcterms:W3CDTF">2021-04-22T13:13:59Z</dcterms:modified>
</cp:coreProperties>
</file>